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58" r:id="rId3"/>
    <p:sldId id="260" r:id="rId4"/>
    <p:sldId id="306" r:id="rId5"/>
    <p:sldId id="261" r:id="rId6"/>
    <p:sldId id="307" r:id="rId7"/>
    <p:sldId id="309" r:id="rId8"/>
    <p:sldId id="310" r:id="rId9"/>
    <p:sldId id="303" r:id="rId10"/>
    <p:sldId id="259" r:id="rId11"/>
    <p:sldId id="308" r:id="rId12"/>
    <p:sldId id="313" r:id="rId13"/>
    <p:sldId id="314" r:id="rId14"/>
    <p:sldId id="315" r:id="rId15"/>
    <p:sldId id="317" r:id="rId16"/>
    <p:sldId id="318" r:id="rId17"/>
    <p:sldId id="319" r:id="rId18"/>
    <p:sldId id="311" r:id="rId19"/>
    <p:sldId id="320" r:id="rId20"/>
    <p:sldId id="321" r:id="rId21"/>
    <p:sldId id="304" r:id="rId22"/>
    <p:sldId id="322" r:id="rId23"/>
    <p:sldId id="324" r:id="rId24"/>
    <p:sldId id="325" r:id="rId25"/>
    <p:sldId id="326" r:id="rId26"/>
    <p:sldId id="328" r:id="rId27"/>
    <p:sldId id="329" r:id="rId28"/>
    <p:sldId id="330" r:id="rId29"/>
    <p:sldId id="327" r:id="rId30"/>
    <p:sldId id="332" r:id="rId31"/>
    <p:sldId id="333" r:id="rId32"/>
    <p:sldId id="305" r:id="rId33"/>
    <p:sldId id="331" r:id="rId34"/>
    <p:sldId id="334" r:id="rId35"/>
    <p:sldId id="336" r:id="rId36"/>
    <p:sldId id="337" r:id="rId37"/>
    <p:sldId id="338" r:id="rId38"/>
    <p:sldId id="339" r:id="rId39"/>
    <p:sldId id="340" r:id="rId40"/>
    <p:sldId id="341" r:id="rId41"/>
    <p:sldId id="344" r:id="rId42"/>
    <p:sldId id="343" r:id="rId43"/>
    <p:sldId id="346" r:id="rId44"/>
    <p:sldId id="345" r:id="rId45"/>
    <p:sldId id="347" r:id="rId46"/>
    <p:sldId id="348" r:id="rId47"/>
    <p:sldId id="349" r:id="rId48"/>
    <p:sldId id="350" r:id="rId49"/>
    <p:sldId id="284" r:id="rId50"/>
  </p:sldIdLst>
  <p:sldSz cx="9144000" cy="5143500" type="screen16x9"/>
  <p:notesSz cx="6858000" cy="9144000"/>
  <p:embeddedFontLst>
    <p:embeddedFont>
      <p:font typeface="Fira Sans Extra Condensed Medium" panose="020B0604020202020204" charset="0"/>
      <p:regular r:id="rId52"/>
      <p:bold r:id="rId53"/>
      <p:italic r:id="rId54"/>
      <p:boldItalic r:id="rId55"/>
    </p:embeddedFont>
    <p:embeddedFont>
      <p:font typeface="Roboto" panose="020B0604020202020204" charset="0"/>
      <p:regular r:id="rId56"/>
      <p:bold r:id="rId57"/>
      <p:italic r:id="rId58"/>
      <p:boldItalic r:id="rId59"/>
    </p:embeddedFont>
    <p:embeddedFont>
      <p:font typeface="Arvo" panose="020B0604020202020204" charset="0"/>
      <p:regular r:id="rId60"/>
      <p:bold r:id="rId61"/>
      <p:italic r:id="rId62"/>
      <p:boldItalic r:id="rId63"/>
    </p:embeddedFont>
    <p:embeddedFont>
      <p:font typeface="Fira Sans Extra Condensed"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0">
          <p15:clr>
            <a:srgbClr val="9AA0A6"/>
          </p15:clr>
        </p15:guide>
        <p15:guide id="2" pos="454">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C44085-8DB1-47FC-94B4-2D969C7BB0D6}">
  <a:tblStyle styleId="{53C44085-8DB1-47FC-94B4-2D969C7BB0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47" autoAdjust="0"/>
  </p:normalViewPr>
  <p:slideViewPr>
    <p:cSldViewPr snapToGrid="0">
      <p:cViewPr varScale="1">
        <p:scale>
          <a:sx n="122" d="100"/>
          <a:sy n="122" d="100"/>
        </p:scale>
        <p:origin x="336" y="-210"/>
      </p:cViewPr>
      <p:guideLst>
        <p:guide pos="1440"/>
        <p:guide pos="45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99569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9899f81a2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9899f81a2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669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384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0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9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83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9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85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052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component in Angular is nothing but a </a:t>
            </a:r>
            <a:r>
              <a:rPr lang="en-US" dirty="0" err="1" smtClean="0"/>
              <a:t>TypeScript</a:t>
            </a:r>
            <a:r>
              <a:rPr lang="en-US" dirty="0" smtClean="0"/>
              <a:t> class, decorated with some</a:t>
            </a:r>
          </a:p>
          <a:p>
            <a:pPr marL="0" lvl="0" indent="0" algn="l" rtl="0">
              <a:spcBef>
                <a:spcPts val="0"/>
              </a:spcBef>
              <a:spcAft>
                <a:spcPts val="0"/>
              </a:spcAft>
              <a:buNone/>
            </a:pPr>
            <a:r>
              <a:rPr lang="en-US" dirty="0" smtClean="0"/>
              <a:t>attributes and metadata. The class encapsulates all the data and functionality of the</a:t>
            </a:r>
          </a:p>
          <a:p>
            <a:pPr marL="0" lvl="0" indent="0" algn="l" rtl="0">
              <a:spcBef>
                <a:spcPts val="0"/>
              </a:spcBef>
              <a:spcAft>
                <a:spcPts val="0"/>
              </a:spcAft>
              <a:buNone/>
            </a:pPr>
            <a:r>
              <a:rPr lang="en-US" dirty="0" smtClean="0"/>
              <a:t>component, while the decorator specifies how it translates into the HTML.</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app-selector is a CSS selector that identifies how Angular finds this particular</a:t>
            </a:r>
          </a:p>
          <a:p>
            <a:pPr marL="0" lvl="0" indent="0" algn="l" rtl="0">
              <a:spcBef>
                <a:spcPts val="0"/>
              </a:spcBef>
              <a:spcAft>
                <a:spcPts val="0"/>
              </a:spcAft>
              <a:buNone/>
            </a:pPr>
            <a:r>
              <a:rPr lang="en-US" dirty="0" smtClean="0"/>
              <a:t>component in any HTML page. While we generally use element selectors ( app-root</a:t>
            </a:r>
          </a:p>
          <a:p>
            <a:pPr marL="0" lvl="0" indent="0" algn="l" rtl="0">
              <a:spcBef>
                <a:spcPts val="0"/>
              </a:spcBef>
              <a:spcAft>
                <a:spcPts val="0"/>
              </a:spcAft>
              <a:buNone/>
            </a:pPr>
            <a:r>
              <a:rPr lang="en-US" dirty="0" smtClean="0"/>
              <a:t>in the preceding example, which translates to looking for &lt;app-root&gt; elements in the</a:t>
            </a:r>
          </a:p>
          <a:p>
            <a:pPr marL="0" lvl="0" indent="0" algn="l" rtl="0">
              <a:spcBef>
                <a:spcPts val="0"/>
              </a:spcBef>
              <a:spcAft>
                <a:spcPts val="0"/>
              </a:spcAft>
              <a:buNone/>
            </a:pPr>
            <a:r>
              <a:rPr lang="en-US" dirty="0" smtClean="0"/>
              <a:t>HTML), they can be any CSS selector, from a CSS class to an attribute as well.</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a:t>
            </a:r>
            <a:r>
              <a:rPr lang="en-US" dirty="0" err="1" smtClean="0"/>
              <a:t>templateUrl</a:t>
            </a:r>
            <a:r>
              <a:rPr lang="en-US" dirty="0" smtClean="0"/>
              <a:t> is the path to the HTML used to render this component. We can</a:t>
            </a:r>
          </a:p>
          <a:p>
            <a:pPr marL="0" lvl="0" indent="0" algn="l" rtl="0">
              <a:spcBef>
                <a:spcPts val="0"/>
              </a:spcBef>
              <a:spcAft>
                <a:spcPts val="0"/>
              </a:spcAft>
              <a:buNone/>
            </a:pPr>
            <a:r>
              <a:rPr lang="en-US" dirty="0" smtClean="0"/>
              <a:t>also use inline templates instead of specifying a </a:t>
            </a:r>
            <a:r>
              <a:rPr lang="en-US" dirty="0" err="1" smtClean="0"/>
              <a:t>templateUrl</a:t>
            </a:r>
            <a:r>
              <a:rPr lang="en-US" dirty="0" smtClean="0"/>
              <a:t> like we have done in the</a:t>
            </a:r>
          </a:p>
          <a:p>
            <a:pPr marL="0" lvl="0" indent="0" algn="l" rtl="0">
              <a:spcBef>
                <a:spcPts val="0"/>
              </a:spcBef>
              <a:spcAft>
                <a:spcPts val="0"/>
              </a:spcAft>
              <a:buNone/>
            </a:pPr>
            <a:r>
              <a:rPr lang="en-US" dirty="0" smtClean="0"/>
              <a:t>example. In this particular case, the template we are referring to is </a:t>
            </a:r>
            <a:r>
              <a:rPr lang="en-US" dirty="0" err="1" smtClean="0"/>
              <a:t>app.compo</a:t>
            </a:r>
            <a:r>
              <a:rPr lang="en-US" dirty="0" smtClean="0"/>
              <a:t>‐</a:t>
            </a:r>
          </a:p>
          <a:p>
            <a:pPr marL="0" lvl="0" indent="0" algn="l" rtl="0">
              <a:spcBef>
                <a:spcPts val="0"/>
              </a:spcBef>
              <a:spcAft>
                <a:spcPts val="0"/>
              </a:spcAft>
              <a:buNone/>
            </a:pPr>
            <a:r>
              <a:rPr lang="en-US" dirty="0" smtClean="0"/>
              <a:t>nent.html.</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err="1" smtClean="0"/>
              <a:t>styleUrls</a:t>
            </a:r>
            <a:r>
              <a:rPr lang="en-US" dirty="0" smtClean="0"/>
              <a:t> is the styling counterpart to the template, encapsulating all the styles for</a:t>
            </a:r>
          </a:p>
          <a:p>
            <a:pPr marL="0" lvl="0" indent="0" algn="l" rtl="0">
              <a:spcBef>
                <a:spcPts val="0"/>
              </a:spcBef>
              <a:spcAft>
                <a:spcPts val="0"/>
              </a:spcAft>
              <a:buNone/>
            </a:pPr>
            <a:r>
              <a:rPr lang="en-US" dirty="0" smtClean="0"/>
              <a:t>this component. Angular ensures that the styles are encapsulated, so you don’t have to</a:t>
            </a:r>
          </a:p>
          <a:p>
            <a:pPr marL="0" lvl="0" indent="0" algn="l" rtl="0">
              <a:spcBef>
                <a:spcPts val="0"/>
              </a:spcBef>
              <a:spcAft>
                <a:spcPts val="0"/>
              </a:spcAft>
              <a:buNone/>
            </a:pPr>
            <a:r>
              <a:rPr lang="en-US" dirty="0" smtClean="0"/>
              <a:t>worry about your CSS classes from one component affecting another. Unlike tem</a:t>
            </a:r>
          </a:p>
          <a:p>
            <a:pPr marL="0" lvl="0" indent="0" algn="l" rtl="0">
              <a:spcBef>
                <a:spcPts val="0"/>
              </a:spcBef>
              <a:spcAft>
                <a:spcPts val="0"/>
              </a:spcAft>
              <a:buNone/>
            </a:pPr>
            <a:r>
              <a:rPr lang="en-US" dirty="0" err="1" smtClean="0"/>
              <a:t>plateUrl</a:t>
            </a:r>
            <a:r>
              <a:rPr lang="en-US" dirty="0" smtClean="0"/>
              <a:t> , </a:t>
            </a:r>
            <a:r>
              <a:rPr lang="en-US" dirty="0" err="1" smtClean="0"/>
              <a:t>styleUrls</a:t>
            </a:r>
            <a:r>
              <a:rPr lang="en-US" dirty="0" smtClean="0"/>
              <a:t> is an array.</a:t>
            </a:r>
            <a:endParaRPr dirty="0"/>
          </a:p>
        </p:txBody>
      </p:sp>
    </p:spTree>
    <p:extLst>
      <p:ext uri="{BB962C8B-B14F-4D97-AF65-F5344CB8AC3E}">
        <p14:creationId xmlns:p14="http://schemas.microsoft.com/office/powerpoint/2010/main" val="141468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75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981587379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981587379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375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component class itself finally encapsulates all the functionality backing your</a:t>
            </a:r>
          </a:p>
          <a:p>
            <a:pPr marL="0" lvl="0" indent="0" algn="l" rtl="0">
              <a:spcBef>
                <a:spcPts val="0"/>
              </a:spcBef>
              <a:spcAft>
                <a:spcPts val="0"/>
              </a:spcAft>
              <a:buNone/>
            </a:pPr>
            <a:r>
              <a:rPr lang="en-US" dirty="0" smtClean="0"/>
              <a:t>component. It makes it easy to think of the responsibilities of the component class as</a:t>
            </a:r>
          </a:p>
          <a:p>
            <a:pPr marL="0" lvl="0" indent="0" algn="l" rtl="0">
              <a:spcBef>
                <a:spcPts val="0"/>
              </a:spcBef>
              <a:spcAft>
                <a:spcPts val="0"/>
              </a:spcAft>
              <a:buNone/>
            </a:pPr>
            <a:r>
              <a:rPr lang="en-US" dirty="0" smtClean="0"/>
              <a:t>twofold:</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Load and hold all the data necessary for rendering the component</a:t>
            </a:r>
          </a:p>
          <a:p>
            <a:pPr marL="0" lvl="0" indent="0" algn="l" rtl="0">
              <a:spcBef>
                <a:spcPts val="0"/>
              </a:spcBef>
              <a:spcAft>
                <a:spcPts val="0"/>
              </a:spcAft>
              <a:buNone/>
            </a:pPr>
            <a:r>
              <a:rPr lang="en-US" dirty="0" smtClean="0"/>
              <a:t>• Handle and process any events that may arise from any element in the</a:t>
            </a:r>
          </a:p>
          <a:p>
            <a:pPr marL="0" lvl="0" indent="0" algn="l" rtl="0">
              <a:spcBef>
                <a:spcPts val="0"/>
              </a:spcBef>
              <a:spcAft>
                <a:spcPts val="0"/>
              </a:spcAft>
              <a:buNone/>
            </a:pPr>
            <a:r>
              <a:rPr lang="en-US" dirty="0" smtClean="0"/>
              <a:t>Component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data in the class will drive what can be displayed as part of the component. So</a:t>
            </a:r>
          </a:p>
          <a:p>
            <a:pPr marL="0" lvl="0" indent="0" algn="l" rtl="0">
              <a:spcBef>
                <a:spcPts val="0"/>
              </a:spcBef>
              <a:spcAft>
                <a:spcPts val="0"/>
              </a:spcAft>
              <a:buNone/>
            </a:pPr>
            <a:r>
              <a:rPr lang="en-US" dirty="0" smtClean="0"/>
              <a:t>let’s take a look at what the template for this component looks like:</a:t>
            </a:r>
          </a:p>
          <a:p>
            <a:pPr marL="0" lvl="0" indent="0" algn="l" rtl="0">
              <a:spcBef>
                <a:spcPts val="0"/>
              </a:spcBef>
              <a:spcAft>
                <a:spcPts val="0"/>
              </a:spcAft>
              <a:buNone/>
            </a:pPr>
            <a:r>
              <a:rPr lang="en-US" dirty="0" smtClean="0"/>
              <a:t>&lt;h1&gt;</a:t>
            </a:r>
          </a:p>
          <a:p>
            <a:pPr marL="0" lvl="0" indent="0" algn="l" rtl="0">
              <a:spcBef>
                <a:spcPts val="0"/>
              </a:spcBef>
              <a:spcAft>
                <a:spcPts val="0"/>
              </a:spcAft>
              <a:buNone/>
            </a:pPr>
            <a:r>
              <a:rPr lang="en-US" dirty="0" smtClean="0"/>
              <a:t>{{title}}</a:t>
            </a:r>
          </a:p>
          <a:p>
            <a:pPr marL="0" lvl="0" indent="0" algn="l" rtl="0">
              <a:spcBef>
                <a:spcPts val="0"/>
              </a:spcBef>
              <a:spcAft>
                <a:spcPts val="0"/>
              </a:spcAft>
              <a:buNone/>
            </a:pPr>
            <a:r>
              <a:rPr lang="en-US" dirty="0" smtClean="0"/>
              <a:t>&lt;/h1&gt;</a:t>
            </a:r>
          </a:p>
          <a:p>
            <a:pPr marL="0" lvl="0" indent="0" algn="l" rtl="0">
              <a:spcBef>
                <a:spcPts val="0"/>
              </a:spcBef>
              <a:spcAft>
                <a:spcPts val="0"/>
              </a:spcAft>
              <a:buNone/>
            </a:pPr>
            <a:r>
              <a:rPr lang="en-US" dirty="0" smtClean="0"/>
              <a:t>Data-bound title from the component</a:t>
            </a:r>
          </a:p>
          <a:p>
            <a:pPr marL="0" lvl="0" indent="0" algn="l" rtl="0">
              <a:spcBef>
                <a:spcPts val="0"/>
              </a:spcBef>
              <a:spcAft>
                <a:spcPts val="0"/>
              </a:spcAft>
              <a:buNone/>
            </a:pPr>
            <a:r>
              <a:rPr lang="en-US" dirty="0" smtClean="0"/>
              <a:t>Our HTML is as simple as can be for the component. All it has is one element, which</a:t>
            </a:r>
          </a:p>
          <a:p>
            <a:pPr marL="0" lvl="0" indent="0" algn="l" rtl="0">
              <a:spcBef>
                <a:spcPts val="0"/>
              </a:spcBef>
              <a:spcAft>
                <a:spcPts val="0"/>
              </a:spcAft>
              <a:buNone/>
            </a:pPr>
            <a:r>
              <a:rPr lang="en-US" dirty="0" smtClean="0"/>
              <a:t>is data-bound to a field in our component class. The double-curly ( {{ }} ) syntax is</a:t>
            </a:r>
          </a:p>
          <a:p>
            <a:pPr marL="0" lvl="0" indent="0" algn="l" rtl="0">
              <a:spcBef>
                <a:spcPts val="0"/>
              </a:spcBef>
              <a:spcAft>
                <a:spcPts val="0"/>
              </a:spcAft>
              <a:buNone/>
            </a:pPr>
            <a:r>
              <a:rPr lang="en-US" dirty="0" smtClean="0"/>
              <a:t>an indication to Angular to replace the value between the braces with the value of the</a:t>
            </a:r>
          </a:p>
          <a:p>
            <a:pPr marL="0" lvl="0" indent="0" algn="l" rtl="0">
              <a:spcBef>
                <a:spcPts val="0"/>
              </a:spcBef>
              <a:spcAft>
                <a:spcPts val="0"/>
              </a:spcAft>
              <a:buNone/>
            </a:pPr>
            <a:r>
              <a:rPr lang="en-US" dirty="0" smtClean="0"/>
              <a:t>variable from the corresponding class.</a:t>
            </a:r>
            <a:endParaRPr dirty="0"/>
          </a:p>
        </p:txBody>
      </p:sp>
    </p:spTree>
    <p:extLst>
      <p:ext uri="{BB962C8B-B14F-4D97-AF65-F5344CB8AC3E}">
        <p14:creationId xmlns:p14="http://schemas.microsoft.com/office/powerpoint/2010/main" val="3587612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3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301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331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752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a few interesting things to note here: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The Angular CLI has a command called generate , which can be used to generate</a:t>
            </a:r>
          </a:p>
          <a:p>
            <a:pPr marL="0" lvl="0" indent="0" algn="l" rtl="0">
              <a:spcBef>
                <a:spcPts val="0"/>
              </a:spcBef>
              <a:spcAft>
                <a:spcPts val="0"/>
              </a:spcAft>
              <a:buNone/>
            </a:pPr>
            <a:r>
              <a:rPr lang="en-US" dirty="0" smtClean="0"/>
              <a:t>components (like we did in the preceding example), and also to generate other</a:t>
            </a:r>
          </a:p>
          <a:p>
            <a:pPr marL="0" lvl="0" indent="0" algn="l" rtl="0">
              <a:spcBef>
                <a:spcPts val="0"/>
              </a:spcBef>
              <a:spcAft>
                <a:spcPts val="0"/>
              </a:spcAft>
              <a:buNone/>
            </a:pPr>
            <a:r>
              <a:rPr lang="en-US" dirty="0" smtClean="0"/>
              <a:t>Angular elements, such as interfaces, services, modules, and more.</a:t>
            </a:r>
          </a:p>
          <a:p>
            <a:pPr marL="0" lvl="0" indent="0" algn="l" rtl="0">
              <a:spcBef>
                <a:spcPts val="0"/>
              </a:spcBef>
              <a:spcAft>
                <a:spcPts val="0"/>
              </a:spcAft>
              <a:buNone/>
            </a:pPr>
            <a:r>
              <a:rPr lang="en-US" dirty="0" smtClean="0"/>
              <a:t>• With the target type, we also specify the name (and the folder) within which the</a:t>
            </a:r>
          </a:p>
          <a:p>
            <a:pPr marL="0" lvl="0" indent="0" algn="l" rtl="0">
              <a:spcBef>
                <a:spcPts val="0"/>
              </a:spcBef>
              <a:spcAft>
                <a:spcPts val="0"/>
              </a:spcAft>
              <a:buNone/>
            </a:pPr>
            <a:r>
              <a:rPr lang="en-US" dirty="0" smtClean="0"/>
              <a:t>component has to be generated. Here, we are telling the Angular CLI to generate</a:t>
            </a:r>
          </a:p>
          <a:p>
            <a:pPr marL="0" lvl="0" indent="0" algn="l" rtl="0">
              <a:spcBef>
                <a:spcPts val="0"/>
              </a:spcBef>
              <a:spcAft>
                <a:spcPts val="0"/>
              </a:spcAft>
              <a:buNone/>
            </a:pPr>
            <a:r>
              <a:rPr lang="en-US" dirty="0" smtClean="0"/>
              <a:t>a component called stock-item within a folder called stock. If we don’t specify</a:t>
            </a:r>
          </a:p>
          <a:p>
            <a:pPr marL="0" lvl="0" indent="0" algn="l" rtl="0">
              <a:spcBef>
                <a:spcPts val="0"/>
              </a:spcBef>
              <a:spcAft>
                <a:spcPts val="0"/>
              </a:spcAft>
              <a:buNone/>
            </a:pPr>
            <a:r>
              <a:rPr lang="en-US" dirty="0" smtClean="0"/>
              <a:t>stock , it will create a component called stock-item in the app folder itself.</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command will generate all the relevant files for a new component, including:</a:t>
            </a:r>
          </a:p>
          <a:p>
            <a:pPr marL="0" lvl="0" indent="0" algn="l" rtl="0">
              <a:spcBef>
                <a:spcPts val="0"/>
              </a:spcBef>
              <a:spcAft>
                <a:spcPts val="0"/>
              </a:spcAft>
              <a:buNone/>
            </a:pPr>
            <a:r>
              <a:rPr lang="en-US" dirty="0" smtClean="0"/>
              <a:t>• The component definition (named stock-</a:t>
            </a:r>
            <a:r>
              <a:rPr lang="en-US" dirty="0" err="1" smtClean="0"/>
              <a:t>item.component.ts</a:t>
            </a:r>
            <a:r>
              <a:rPr lang="en-US" dirty="0" smtClean="0"/>
              <a:t>)</a:t>
            </a:r>
          </a:p>
          <a:p>
            <a:pPr marL="0" lvl="0" indent="0" algn="l" rtl="0">
              <a:spcBef>
                <a:spcPts val="0"/>
              </a:spcBef>
              <a:spcAft>
                <a:spcPts val="0"/>
              </a:spcAft>
              <a:buNone/>
            </a:pPr>
            <a:r>
              <a:rPr lang="en-US" dirty="0" smtClean="0"/>
              <a:t>• The corresponding template definition (named stock-item.component.html)</a:t>
            </a:r>
          </a:p>
          <a:p>
            <a:pPr marL="0" lvl="0" indent="0" algn="l" rtl="0">
              <a:spcBef>
                <a:spcPts val="0"/>
              </a:spcBef>
              <a:spcAft>
                <a:spcPts val="0"/>
              </a:spcAft>
              <a:buNone/>
            </a:pPr>
            <a:r>
              <a:rPr lang="en-US" dirty="0" smtClean="0"/>
              <a:t>• The styles for the component (in a file named stock-item.component.css)</a:t>
            </a:r>
          </a:p>
          <a:p>
            <a:pPr marL="0" lvl="0" indent="0" algn="l" rtl="0">
              <a:spcBef>
                <a:spcPts val="0"/>
              </a:spcBef>
              <a:spcAft>
                <a:spcPts val="0"/>
              </a:spcAft>
              <a:buNone/>
            </a:pPr>
            <a:r>
              <a:rPr lang="en-US" dirty="0" smtClean="0"/>
              <a:t>• The skeleton unit tests for the component (named stock-</a:t>
            </a:r>
            <a:r>
              <a:rPr lang="en-US" dirty="0" err="1" smtClean="0"/>
              <a:t>item.component.spec.ts</a:t>
            </a:r>
            <a:r>
              <a:rPr lang="en-US" dirty="0" smtClean="0"/>
              <a:t>)</a:t>
            </a:r>
          </a:p>
          <a:p>
            <a:pPr marL="0" lvl="0" indent="0" algn="l" rtl="0">
              <a:spcBef>
                <a:spcPts val="0"/>
              </a:spcBef>
              <a:spcAft>
                <a:spcPts val="0"/>
              </a:spcAft>
              <a:buNone/>
            </a:pPr>
            <a:r>
              <a:rPr lang="en-US" dirty="0" smtClean="0"/>
              <a:t>In addition, it updated the original app module that we saw earlier so that our </a:t>
            </a:r>
            <a:r>
              <a:rPr lang="en-US" dirty="0" err="1" smtClean="0"/>
              <a:t>Angu</a:t>
            </a:r>
            <a:r>
              <a:rPr lang="en-US" dirty="0" smtClean="0"/>
              <a:t>‐</a:t>
            </a:r>
          </a:p>
          <a:p>
            <a:pPr marL="0" lvl="0" indent="0" algn="l" rtl="0">
              <a:spcBef>
                <a:spcPts val="0"/>
              </a:spcBef>
              <a:spcAft>
                <a:spcPts val="0"/>
              </a:spcAft>
              <a:buNone/>
            </a:pPr>
            <a:r>
              <a:rPr lang="en-US" dirty="0" smtClean="0"/>
              <a:t>lar application recognizes the new module.</a:t>
            </a:r>
          </a:p>
          <a:p>
            <a:pPr marL="0" lvl="0" indent="0" algn="l" rtl="0">
              <a:spcBef>
                <a:spcPts val="0"/>
              </a:spcBef>
              <a:spcAft>
                <a:spcPts val="0"/>
              </a:spcAft>
              <a:buNone/>
            </a:pPr>
            <a:r>
              <a:rPr lang="en-US" dirty="0" smtClean="0"/>
              <a:t>This is the recommended convention to follow whenever you are working with</a:t>
            </a:r>
          </a:p>
          <a:p>
            <a:pPr marL="0" lvl="0" indent="0" algn="l" rtl="0">
              <a:spcBef>
                <a:spcPts val="0"/>
              </a:spcBef>
              <a:spcAft>
                <a:spcPts val="0"/>
              </a:spcAft>
              <a:buNone/>
            </a:pPr>
            <a:r>
              <a:rPr lang="en-US" dirty="0" smtClean="0"/>
              <a:t>components:</a:t>
            </a:r>
          </a:p>
          <a:p>
            <a:pPr marL="0" lvl="0" indent="0" algn="l" rtl="0">
              <a:spcBef>
                <a:spcPts val="0"/>
              </a:spcBef>
              <a:spcAft>
                <a:spcPts val="0"/>
              </a:spcAft>
              <a:buNone/>
            </a:pPr>
            <a:r>
              <a:rPr lang="en-US" dirty="0" smtClean="0"/>
              <a:t>• The filename starts with the name of the item you are creating</a:t>
            </a:r>
          </a:p>
          <a:p>
            <a:pPr marL="0" lvl="0" indent="0" algn="l" rtl="0">
              <a:spcBef>
                <a:spcPts val="0"/>
              </a:spcBef>
              <a:spcAft>
                <a:spcPts val="0"/>
              </a:spcAft>
              <a:buNone/>
            </a:pPr>
            <a:r>
              <a:rPr lang="en-US" dirty="0" smtClean="0"/>
              <a:t>• This is followed by the type of element it is (in this case, a component)</a:t>
            </a:r>
          </a:p>
          <a:p>
            <a:pPr marL="0" lvl="0" indent="0" algn="l" rtl="0">
              <a:spcBef>
                <a:spcPts val="0"/>
              </a:spcBef>
              <a:spcAft>
                <a:spcPts val="0"/>
              </a:spcAft>
              <a:buNone/>
            </a:pPr>
            <a:r>
              <a:rPr lang="en-US" dirty="0" smtClean="0"/>
              <a:t>• Finally, we have the relevant extension</a:t>
            </a:r>
          </a:p>
          <a:p>
            <a:pPr marL="0" lvl="0" indent="0" algn="l" rtl="0">
              <a:spcBef>
                <a:spcPts val="0"/>
              </a:spcBef>
              <a:spcAft>
                <a:spcPts val="0"/>
              </a:spcAft>
              <a:buNone/>
            </a:pPr>
            <a:r>
              <a:rPr lang="en-US" dirty="0" smtClean="0"/>
              <a:t>This allows us to both group and easily identify relevant and related files in a simple</a:t>
            </a:r>
          </a:p>
          <a:p>
            <a:pPr marL="0" lvl="0" indent="0" algn="l" rtl="0">
              <a:spcBef>
                <a:spcPts val="0"/>
              </a:spcBef>
              <a:spcAft>
                <a:spcPts val="0"/>
              </a:spcAft>
              <a:buNone/>
            </a:pPr>
            <a:r>
              <a:rPr lang="en-US" dirty="0" smtClean="0"/>
              <a:t>manner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818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25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a few interesting things to note here: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The Angular CLI has a command called generate , which can be used to generate</a:t>
            </a:r>
          </a:p>
          <a:p>
            <a:pPr marL="0" lvl="0" indent="0" algn="l" rtl="0">
              <a:spcBef>
                <a:spcPts val="0"/>
              </a:spcBef>
              <a:spcAft>
                <a:spcPts val="0"/>
              </a:spcAft>
              <a:buNone/>
            </a:pPr>
            <a:r>
              <a:rPr lang="en-US" dirty="0" smtClean="0"/>
              <a:t>components (like we did in the preceding example), and also to generate other</a:t>
            </a:r>
          </a:p>
          <a:p>
            <a:pPr marL="0" lvl="0" indent="0" algn="l" rtl="0">
              <a:spcBef>
                <a:spcPts val="0"/>
              </a:spcBef>
              <a:spcAft>
                <a:spcPts val="0"/>
              </a:spcAft>
              <a:buNone/>
            </a:pPr>
            <a:r>
              <a:rPr lang="en-US" dirty="0" smtClean="0"/>
              <a:t>Angular elements, such as interfaces, services, modules, and more.</a:t>
            </a:r>
          </a:p>
          <a:p>
            <a:pPr marL="0" lvl="0" indent="0" algn="l" rtl="0">
              <a:spcBef>
                <a:spcPts val="0"/>
              </a:spcBef>
              <a:spcAft>
                <a:spcPts val="0"/>
              </a:spcAft>
              <a:buNone/>
            </a:pPr>
            <a:r>
              <a:rPr lang="en-US" dirty="0" smtClean="0"/>
              <a:t>• With the target type, we also specify the name (and the folder) within which the</a:t>
            </a:r>
          </a:p>
          <a:p>
            <a:pPr marL="0" lvl="0" indent="0" algn="l" rtl="0">
              <a:spcBef>
                <a:spcPts val="0"/>
              </a:spcBef>
              <a:spcAft>
                <a:spcPts val="0"/>
              </a:spcAft>
              <a:buNone/>
            </a:pPr>
            <a:r>
              <a:rPr lang="en-US" dirty="0" smtClean="0"/>
              <a:t>component has to be generated. Here, we are telling the Angular CLI to generate</a:t>
            </a:r>
          </a:p>
          <a:p>
            <a:pPr marL="0" lvl="0" indent="0" algn="l" rtl="0">
              <a:spcBef>
                <a:spcPts val="0"/>
              </a:spcBef>
              <a:spcAft>
                <a:spcPts val="0"/>
              </a:spcAft>
              <a:buNone/>
            </a:pPr>
            <a:r>
              <a:rPr lang="en-US" dirty="0" smtClean="0"/>
              <a:t>a component called stock-item within a folder called stock. If we don’t specify</a:t>
            </a:r>
          </a:p>
          <a:p>
            <a:pPr marL="0" lvl="0" indent="0" algn="l" rtl="0">
              <a:spcBef>
                <a:spcPts val="0"/>
              </a:spcBef>
              <a:spcAft>
                <a:spcPts val="0"/>
              </a:spcAft>
              <a:buNone/>
            </a:pPr>
            <a:r>
              <a:rPr lang="en-US" dirty="0" smtClean="0"/>
              <a:t>stock , it will create a component called stock-item in the app folder itself.</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command will generate all the relevant files for a new component, including:</a:t>
            </a:r>
          </a:p>
          <a:p>
            <a:pPr marL="0" lvl="0" indent="0" algn="l" rtl="0">
              <a:spcBef>
                <a:spcPts val="0"/>
              </a:spcBef>
              <a:spcAft>
                <a:spcPts val="0"/>
              </a:spcAft>
              <a:buNone/>
            </a:pPr>
            <a:r>
              <a:rPr lang="en-US" dirty="0" smtClean="0"/>
              <a:t>• The component definition (named stock-</a:t>
            </a:r>
            <a:r>
              <a:rPr lang="en-US" dirty="0" err="1" smtClean="0"/>
              <a:t>item.component.ts</a:t>
            </a:r>
            <a:r>
              <a:rPr lang="en-US" dirty="0" smtClean="0"/>
              <a:t>)</a:t>
            </a:r>
          </a:p>
          <a:p>
            <a:pPr marL="0" lvl="0" indent="0" algn="l" rtl="0">
              <a:spcBef>
                <a:spcPts val="0"/>
              </a:spcBef>
              <a:spcAft>
                <a:spcPts val="0"/>
              </a:spcAft>
              <a:buNone/>
            </a:pPr>
            <a:r>
              <a:rPr lang="en-US" dirty="0" smtClean="0"/>
              <a:t>• The corresponding template definition (named stock-item.component.html)</a:t>
            </a:r>
          </a:p>
          <a:p>
            <a:pPr marL="0" lvl="0" indent="0" algn="l" rtl="0">
              <a:spcBef>
                <a:spcPts val="0"/>
              </a:spcBef>
              <a:spcAft>
                <a:spcPts val="0"/>
              </a:spcAft>
              <a:buNone/>
            </a:pPr>
            <a:r>
              <a:rPr lang="en-US" dirty="0" smtClean="0"/>
              <a:t>• The styles for the component (in a file named stock-item.component.css)</a:t>
            </a:r>
          </a:p>
          <a:p>
            <a:pPr marL="0" lvl="0" indent="0" algn="l" rtl="0">
              <a:spcBef>
                <a:spcPts val="0"/>
              </a:spcBef>
              <a:spcAft>
                <a:spcPts val="0"/>
              </a:spcAft>
              <a:buNone/>
            </a:pPr>
            <a:r>
              <a:rPr lang="en-US" dirty="0" smtClean="0"/>
              <a:t>• The skeleton unit tests for the component (named stock-</a:t>
            </a:r>
            <a:r>
              <a:rPr lang="en-US" dirty="0" err="1" smtClean="0"/>
              <a:t>item.component.spec.ts</a:t>
            </a:r>
            <a:r>
              <a:rPr lang="en-US" dirty="0" smtClean="0"/>
              <a:t>)</a:t>
            </a:r>
          </a:p>
          <a:p>
            <a:pPr marL="0" lvl="0" indent="0" algn="l" rtl="0">
              <a:spcBef>
                <a:spcPts val="0"/>
              </a:spcBef>
              <a:spcAft>
                <a:spcPts val="0"/>
              </a:spcAft>
              <a:buNone/>
            </a:pPr>
            <a:r>
              <a:rPr lang="en-US" dirty="0" smtClean="0"/>
              <a:t>In addition, it updated the original app module that we saw earlier so that our </a:t>
            </a:r>
            <a:r>
              <a:rPr lang="en-US" dirty="0" err="1" smtClean="0"/>
              <a:t>Angu</a:t>
            </a:r>
            <a:r>
              <a:rPr lang="en-US" dirty="0" smtClean="0"/>
              <a:t>‐</a:t>
            </a:r>
          </a:p>
          <a:p>
            <a:pPr marL="0" lvl="0" indent="0" algn="l" rtl="0">
              <a:spcBef>
                <a:spcPts val="0"/>
              </a:spcBef>
              <a:spcAft>
                <a:spcPts val="0"/>
              </a:spcAft>
              <a:buNone/>
            </a:pPr>
            <a:r>
              <a:rPr lang="en-US" dirty="0" smtClean="0"/>
              <a:t>lar application recognizes the new module.</a:t>
            </a:r>
          </a:p>
          <a:p>
            <a:pPr marL="0" lvl="0" indent="0" algn="l" rtl="0">
              <a:spcBef>
                <a:spcPts val="0"/>
              </a:spcBef>
              <a:spcAft>
                <a:spcPts val="0"/>
              </a:spcAft>
              <a:buNone/>
            </a:pPr>
            <a:r>
              <a:rPr lang="en-US" dirty="0" smtClean="0"/>
              <a:t>This is the recommended convention to follow whenever you are working with</a:t>
            </a:r>
          </a:p>
          <a:p>
            <a:pPr marL="0" lvl="0" indent="0" algn="l" rtl="0">
              <a:spcBef>
                <a:spcPts val="0"/>
              </a:spcBef>
              <a:spcAft>
                <a:spcPts val="0"/>
              </a:spcAft>
              <a:buNone/>
            </a:pPr>
            <a:r>
              <a:rPr lang="en-US" dirty="0" smtClean="0"/>
              <a:t>components:</a:t>
            </a:r>
          </a:p>
          <a:p>
            <a:pPr marL="0" lvl="0" indent="0" algn="l" rtl="0">
              <a:spcBef>
                <a:spcPts val="0"/>
              </a:spcBef>
              <a:spcAft>
                <a:spcPts val="0"/>
              </a:spcAft>
              <a:buNone/>
            </a:pPr>
            <a:r>
              <a:rPr lang="en-US" dirty="0" smtClean="0"/>
              <a:t>• The filename starts with the name of the item you are creating</a:t>
            </a:r>
          </a:p>
          <a:p>
            <a:pPr marL="0" lvl="0" indent="0" algn="l" rtl="0">
              <a:spcBef>
                <a:spcPts val="0"/>
              </a:spcBef>
              <a:spcAft>
                <a:spcPts val="0"/>
              </a:spcAft>
              <a:buNone/>
            </a:pPr>
            <a:r>
              <a:rPr lang="en-US" dirty="0" smtClean="0"/>
              <a:t>• This is followed by the type of element it is (in this case, a component)</a:t>
            </a:r>
          </a:p>
          <a:p>
            <a:pPr marL="0" lvl="0" indent="0" algn="l" rtl="0">
              <a:spcBef>
                <a:spcPts val="0"/>
              </a:spcBef>
              <a:spcAft>
                <a:spcPts val="0"/>
              </a:spcAft>
              <a:buNone/>
            </a:pPr>
            <a:r>
              <a:rPr lang="en-US" dirty="0" smtClean="0"/>
              <a:t>• Finally, we have the relevant extension</a:t>
            </a:r>
          </a:p>
          <a:p>
            <a:pPr marL="0" lvl="0" indent="0" algn="l" rtl="0">
              <a:spcBef>
                <a:spcPts val="0"/>
              </a:spcBef>
              <a:spcAft>
                <a:spcPts val="0"/>
              </a:spcAft>
              <a:buNone/>
            </a:pPr>
            <a:r>
              <a:rPr lang="en-US" dirty="0" smtClean="0"/>
              <a:t>This allows us to both group and easily identify relevant and related files in a simple</a:t>
            </a:r>
          </a:p>
          <a:p>
            <a:pPr marL="0" lvl="0" indent="0" algn="l" rtl="0">
              <a:spcBef>
                <a:spcPts val="0"/>
              </a:spcBef>
              <a:spcAft>
                <a:spcPts val="0"/>
              </a:spcAft>
              <a:buNone/>
            </a:pPr>
            <a:r>
              <a:rPr lang="en-US" dirty="0" smtClean="0"/>
              <a:t>manner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03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537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89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741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681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6287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75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3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89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have just used one fundamental building block from Angular to render our data</a:t>
            </a:r>
          </a:p>
          <a:p>
            <a:pPr marL="0" lvl="0" indent="0" algn="l" rtl="0">
              <a:spcBef>
                <a:spcPts val="0"/>
              </a:spcBef>
              <a:spcAft>
                <a:spcPts val="0"/>
              </a:spcAft>
              <a:buNone/>
            </a:pPr>
            <a:r>
              <a:rPr lang="en-US" dirty="0" smtClean="0"/>
              <a:t>from our component into the HTML. We use the double-curly notation ( {{ }} ),</a:t>
            </a:r>
          </a:p>
          <a:p>
            <a:pPr marL="0" lvl="0" indent="0" algn="l" rtl="0">
              <a:spcBef>
                <a:spcPts val="0"/>
              </a:spcBef>
              <a:spcAft>
                <a:spcPts val="0"/>
              </a:spcAft>
              <a:buNone/>
            </a:pPr>
            <a:r>
              <a:rPr lang="en-US" dirty="0" smtClean="0"/>
              <a:t>which is also known as interpolation. Interpolation evaluates the expression between</a:t>
            </a:r>
          </a:p>
          <a:p>
            <a:pPr marL="0" lvl="0" indent="0" algn="l" rtl="0">
              <a:spcBef>
                <a:spcPts val="0"/>
              </a:spcBef>
              <a:spcAft>
                <a:spcPts val="0"/>
              </a:spcAft>
              <a:buNone/>
            </a:pPr>
            <a:r>
              <a:rPr lang="en-US" dirty="0" smtClean="0"/>
              <a:t>the curly braces as per the component backing it, and then renders the result as </a:t>
            </a:r>
          </a:p>
          <a:p>
            <a:pPr marL="0" lvl="0" indent="0" algn="l" rtl="0">
              <a:spcBef>
                <a:spcPts val="0"/>
              </a:spcBef>
              <a:spcAft>
                <a:spcPts val="0"/>
              </a:spcAft>
              <a:buNone/>
            </a:pPr>
            <a:r>
              <a:rPr lang="en-US" dirty="0" smtClean="0"/>
              <a:t>a string in place in the HTML. In this case, we render the name, code, and the price of</a:t>
            </a:r>
          </a:p>
          <a:p>
            <a:pPr marL="0" lvl="0" indent="0" algn="l" rtl="0">
              <a:spcBef>
                <a:spcPts val="0"/>
              </a:spcBef>
              <a:spcAft>
                <a:spcPts val="0"/>
              </a:spcAft>
              <a:buNone/>
            </a:pPr>
            <a:r>
              <a:rPr lang="en-US" dirty="0" smtClean="0"/>
              <a:t>the stock using interpolation. This picks up the values of name, code, and price, and</a:t>
            </a:r>
          </a:p>
          <a:p>
            <a:pPr marL="0" lvl="0" indent="0" algn="l" rtl="0">
              <a:spcBef>
                <a:spcPts val="0"/>
              </a:spcBef>
              <a:spcAft>
                <a:spcPts val="0"/>
              </a:spcAft>
              <a:buNone/>
            </a:pPr>
            <a:r>
              <a:rPr lang="en-US" dirty="0" smtClean="0"/>
              <a:t>then replaces the double-curly expression with its value, thus rendering our UI.</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is </a:t>
            </a:r>
            <a:r>
              <a:rPr lang="en-US" dirty="0" err="1" smtClean="0"/>
              <a:t>Angular’s</a:t>
            </a:r>
            <a:r>
              <a:rPr lang="en-US" dirty="0" smtClean="0"/>
              <a:t> one-way data binding at work. One-way data binding simply refers</a:t>
            </a:r>
          </a:p>
          <a:p>
            <a:pPr marL="0" lvl="0" indent="0" algn="l" rtl="0">
              <a:spcBef>
                <a:spcPts val="0"/>
              </a:spcBef>
              <a:spcAft>
                <a:spcPts val="0"/>
              </a:spcAft>
              <a:buNone/>
            </a:pPr>
            <a:r>
              <a:rPr lang="en-US" dirty="0" smtClean="0"/>
              <a:t>to </a:t>
            </a:r>
            <a:r>
              <a:rPr lang="en-US" dirty="0" err="1" smtClean="0"/>
              <a:t>Angular’s</a:t>
            </a:r>
            <a:r>
              <a:rPr lang="en-US" dirty="0" smtClean="0"/>
              <a:t> capability to automatically update the UI based on values in the compo‐</a:t>
            </a:r>
          </a:p>
          <a:p>
            <a:pPr marL="0" lvl="0" indent="0" algn="l" rtl="0">
              <a:spcBef>
                <a:spcPts val="0"/>
              </a:spcBef>
              <a:spcAft>
                <a:spcPts val="0"/>
              </a:spcAft>
              <a:buNone/>
            </a:pPr>
            <a:r>
              <a:rPr lang="en-US" dirty="0" err="1" smtClean="0"/>
              <a:t>nent</a:t>
            </a:r>
            <a:r>
              <a:rPr lang="en-US" dirty="0" smtClean="0"/>
              <a:t>, and then keeping it updated as the value changes in the component. Without</a:t>
            </a:r>
          </a:p>
          <a:p>
            <a:pPr marL="0" lvl="0" indent="0" algn="l" rtl="0">
              <a:spcBef>
                <a:spcPts val="0"/>
              </a:spcBef>
              <a:spcAft>
                <a:spcPts val="0"/>
              </a:spcAft>
              <a:buNone/>
            </a:pPr>
            <a:r>
              <a:rPr lang="en-US" dirty="0" smtClean="0"/>
              <a:t>one-way binding, we would have to write code to take the value from our component,</a:t>
            </a:r>
          </a:p>
          <a:p>
            <a:pPr marL="0" lvl="0" indent="0" algn="l" rtl="0">
              <a:spcBef>
                <a:spcPts val="0"/>
              </a:spcBef>
              <a:spcAft>
                <a:spcPts val="0"/>
              </a:spcAft>
              <a:buNone/>
            </a:pPr>
            <a:r>
              <a:rPr lang="en-US" dirty="0" smtClean="0"/>
              <a:t>find the right element in HTML, and update its value. Then we would have to write</a:t>
            </a:r>
          </a:p>
          <a:p>
            <a:pPr marL="0" lvl="0" indent="0" algn="l" rtl="0">
              <a:spcBef>
                <a:spcPts val="0"/>
              </a:spcBef>
              <a:spcAft>
                <a:spcPts val="0"/>
              </a:spcAft>
              <a:buNone/>
            </a:pPr>
            <a:r>
              <a:rPr lang="en-US" dirty="0" smtClean="0"/>
              <a:t>listeners/watchers to keep track of when the value in the component changes, and</a:t>
            </a:r>
          </a:p>
          <a:p>
            <a:pPr marL="0" lvl="0" indent="0" algn="l" rtl="0">
              <a:spcBef>
                <a:spcPts val="0"/>
              </a:spcBef>
              <a:spcAft>
                <a:spcPts val="0"/>
              </a:spcAft>
              <a:buNone/>
            </a:pPr>
            <a:r>
              <a:rPr lang="en-US" dirty="0" smtClean="0"/>
              <a:t>then change the value in the HTML at that time. We can get rid of all of this extra</a:t>
            </a:r>
          </a:p>
          <a:p>
            <a:pPr marL="0" lvl="0" indent="0" algn="l" rtl="0">
              <a:spcBef>
                <a:spcPts val="0"/>
              </a:spcBef>
              <a:spcAft>
                <a:spcPts val="0"/>
              </a:spcAft>
              <a:buNone/>
            </a:pPr>
            <a:r>
              <a:rPr lang="en-US" dirty="0" smtClean="0"/>
              <a:t>code because of data binding.</a:t>
            </a:r>
          </a:p>
          <a:p>
            <a:pPr marL="0" lvl="0" indent="0" algn="l" rtl="0">
              <a:spcBef>
                <a:spcPts val="0"/>
              </a:spcBef>
              <a:spcAft>
                <a:spcPts val="0"/>
              </a:spcAft>
              <a:buNone/>
            </a:pPr>
            <a:r>
              <a:rPr lang="en-US" dirty="0" smtClean="0"/>
              <a:t>In this particular case, we are binding to simple variables, but it is not necessarily</a:t>
            </a:r>
          </a:p>
          <a:p>
            <a:pPr marL="0" lvl="0" indent="0" algn="l" rtl="0">
              <a:spcBef>
                <a:spcPts val="0"/>
              </a:spcBef>
              <a:spcAft>
                <a:spcPts val="0"/>
              </a:spcAft>
              <a:buNone/>
            </a:pPr>
            <a:r>
              <a:rPr lang="en-US" dirty="0" smtClean="0"/>
              <a:t>restricted to simple variables. The expressions can be slightly more complex. For</a:t>
            </a:r>
          </a:p>
          <a:p>
            <a:pPr marL="0" lvl="0" indent="0" algn="l" rtl="0">
              <a:spcBef>
                <a:spcPts val="0"/>
              </a:spcBef>
              <a:spcAft>
                <a:spcPts val="0"/>
              </a:spcAft>
              <a:buNone/>
            </a:pPr>
            <a:r>
              <a:rPr lang="en-US" dirty="0" smtClean="0"/>
              <a:t>example, we could render the same UI by changing the binding expression as follows</a:t>
            </a:r>
          </a:p>
          <a:p>
            <a:pPr marL="0" lvl="0" indent="0" algn="l" rtl="0">
              <a:spcBef>
                <a:spcPts val="0"/>
              </a:spcBef>
              <a:spcAft>
                <a:spcPts val="0"/>
              </a:spcAft>
              <a:buNone/>
            </a:pPr>
            <a:r>
              <a:rPr lang="en-US" dirty="0" smtClean="0"/>
              <a:t>in stock-item.component.html:</a:t>
            </a:r>
          </a:p>
          <a:p>
            <a:pPr marL="0" lvl="0" indent="0" algn="l" rtl="0">
              <a:spcBef>
                <a:spcPts val="0"/>
              </a:spcBef>
              <a:spcAft>
                <a:spcPts val="0"/>
              </a:spcAft>
              <a:buNone/>
            </a:pPr>
            <a:r>
              <a:rPr lang="en-US" dirty="0" smtClean="0"/>
              <a:t>&lt;div class="stock-container"&gt;</a:t>
            </a:r>
          </a:p>
          <a:p>
            <a:pPr marL="0" lvl="0" indent="0" algn="l" rtl="0">
              <a:spcBef>
                <a:spcPts val="0"/>
              </a:spcBef>
              <a:spcAft>
                <a:spcPts val="0"/>
              </a:spcAft>
              <a:buNone/>
            </a:pPr>
            <a:r>
              <a:rPr lang="en-US" dirty="0" smtClean="0"/>
              <a:t>&lt;div class="name"&gt;{{name + ' (' + code + ')'}}&lt;/div&gt;</a:t>
            </a:r>
          </a:p>
          <a:p>
            <a:pPr marL="0" lvl="0" indent="0" algn="l" rtl="0">
              <a:spcBef>
                <a:spcPts val="0"/>
              </a:spcBef>
              <a:spcAft>
                <a:spcPts val="0"/>
              </a:spcAft>
              <a:buNone/>
            </a:pPr>
            <a:r>
              <a:rPr lang="en-US" dirty="0" smtClean="0"/>
              <a:t>&lt;div class="price"&gt;$ {{price}}&lt;/div&gt;</a:t>
            </a:r>
          </a:p>
          <a:p>
            <a:pPr marL="0" lvl="0" indent="0" algn="l" rtl="0">
              <a:spcBef>
                <a:spcPts val="0"/>
              </a:spcBef>
              <a:spcAft>
                <a:spcPts val="0"/>
              </a:spcAft>
              <a:buNone/>
            </a:pPr>
            <a:r>
              <a:rPr lang="en-US" dirty="0" smtClean="0"/>
              <a:t>&lt;/div&gt;</a:t>
            </a:r>
          </a:p>
          <a:p>
            <a:pPr marL="0" lvl="0" indent="0" algn="l" rtl="0">
              <a:spcBef>
                <a:spcPts val="0"/>
              </a:spcBef>
              <a:spcAft>
                <a:spcPts val="0"/>
              </a:spcAft>
              <a:buNone/>
            </a:pPr>
            <a:r>
              <a:rPr lang="en-US" dirty="0" smtClean="0"/>
              <a:t>In this case, we replaced our multiple heading elements with a single div. The </a:t>
            </a:r>
            <a:r>
              <a:rPr lang="en-US" dirty="0" err="1" smtClean="0"/>
              <a:t>interpo</a:t>
            </a:r>
            <a:r>
              <a:rPr lang="en-US" dirty="0" smtClean="0"/>
              <a:t>‐</a:t>
            </a:r>
          </a:p>
          <a:p>
            <a:pPr marL="0" lvl="0" indent="0" algn="l" rtl="0">
              <a:spcBef>
                <a:spcPts val="0"/>
              </a:spcBef>
              <a:spcAft>
                <a:spcPts val="0"/>
              </a:spcAft>
              <a:buNone/>
            </a:pPr>
            <a:r>
              <a:rPr lang="en-US" dirty="0" err="1" smtClean="0"/>
              <a:t>lation</a:t>
            </a:r>
            <a:r>
              <a:rPr lang="en-US" dirty="0" smtClean="0"/>
              <a:t> expression is now a combination of both the name and the code, with the code</a:t>
            </a:r>
          </a:p>
          <a:p>
            <a:pPr marL="0" lvl="0" indent="0" algn="l" rtl="0">
              <a:spcBef>
                <a:spcPts val="0"/>
              </a:spcBef>
              <a:spcAft>
                <a:spcPts val="0"/>
              </a:spcAft>
              <a:buNone/>
            </a:pPr>
            <a:r>
              <a:rPr lang="en-US" dirty="0" smtClean="0"/>
              <a:t>surrounded by parentheses. Angular will evaluate this like normal JavaScript, and</a:t>
            </a:r>
          </a:p>
          <a:p>
            <a:pPr marL="0" lvl="0" indent="0" algn="l" rtl="0">
              <a:spcBef>
                <a:spcPts val="0"/>
              </a:spcBef>
              <a:spcAft>
                <a:spcPts val="0"/>
              </a:spcAft>
              <a:buNone/>
            </a:pPr>
            <a:r>
              <a:rPr lang="en-US" dirty="0" smtClean="0"/>
              <a:t>return the value of it as a string to our UI.</a:t>
            </a:r>
            <a:endParaRPr dirty="0"/>
          </a:p>
        </p:txBody>
      </p:sp>
    </p:spTree>
    <p:extLst>
      <p:ext uri="{BB962C8B-B14F-4D97-AF65-F5344CB8AC3E}">
        <p14:creationId xmlns:p14="http://schemas.microsoft.com/office/powerpoint/2010/main" val="1111013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277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is the Angular syntax for property binding, which binds the value of the </a:t>
            </a:r>
            <a:r>
              <a:rPr lang="en-US" dirty="0" err="1" smtClean="0"/>
              <a:t>expres</a:t>
            </a:r>
            <a:r>
              <a:rPr lang="en-US" dirty="0" smtClean="0"/>
              <a:t>‐</a:t>
            </a:r>
          </a:p>
          <a:p>
            <a:pPr marL="0" lvl="0" indent="0" algn="l" rtl="0">
              <a:spcBef>
                <a:spcPts val="0"/>
              </a:spcBef>
              <a:spcAft>
                <a:spcPts val="0"/>
              </a:spcAft>
              <a:buNone/>
            </a:pPr>
            <a:r>
              <a:rPr lang="en-US" dirty="0" err="1" smtClean="0"/>
              <a:t>sion</a:t>
            </a:r>
            <a:r>
              <a:rPr lang="en-US" dirty="0" smtClean="0"/>
              <a:t> to the DOM property between the square brackets. The [] is the general syntax</a:t>
            </a:r>
          </a:p>
          <a:p>
            <a:pPr marL="0" lvl="0" indent="0" algn="l" rtl="0">
              <a:spcBef>
                <a:spcPts val="0"/>
              </a:spcBef>
              <a:spcAft>
                <a:spcPts val="0"/>
              </a:spcAft>
              <a:buNone/>
            </a:pPr>
            <a:r>
              <a:rPr lang="en-US" dirty="0" smtClean="0"/>
              <a:t>that can be used with any property on an element to bind one-way from the compo‐</a:t>
            </a:r>
          </a:p>
          <a:p>
            <a:pPr marL="0" lvl="0" indent="0" algn="l" rtl="0">
              <a:spcBef>
                <a:spcPts val="0"/>
              </a:spcBef>
              <a:spcAft>
                <a:spcPts val="0"/>
              </a:spcAft>
              <a:buNone/>
            </a:pPr>
            <a:r>
              <a:rPr lang="en-US" dirty="0" err="1" smtClean="0"/>
              <a:t>nent</a:t>
            </a:r>
            <a:r>
              <a:rPr lang="en-US" dirty="0" smtClean="0"/>
              <a:t> to the UI.</a:t>
            </a:r>
          </a:p>
          <a:p>
            <a:pPr marL="0" lvl="0" indent="0" algn="l" rtl="0">
              <a:spcBef>
                <a:spcPts val="0"/>
              </a:spcBef>
              <a:spcAft>
                <a:spcPts val="0"/>
              </a:spcAft>
              <a:buNone/>
            </a:pPr>
            <a:r>
              <a:rPr lang="en-US" dirty="0" smtClean="0"/>
              <a:t>In this particular case, we are telling Angular to bind to the class property of the</a:t>
            </a:r>
          </a:p>
          <a:p>
            <a:pPr marL="0" lvl="0" indent="0" algn="l" rtl="0">
              <a:spcBef>
                <a:spcPts val="0"/>
              </a:spcBef>
              <a:spcAft>
                <a:spcPts val="0"/>
              </a:spcAft>
              <a:buNone/>
            </a:pPr>
            <a:r>
              <a:rPr lang="en-US" dirty="0" smtClean="0"/>
              <a:t>DOM element to the value of the expression. Angular will evaluate it like a normal</a:t>
            </a:r>
          </a:p>
          <a:p>
            <a:pPr marL="0" lvl="0" indent="0" algn="l" rtl="0">
              <a:spcBef>
                <a:spcPts val="0"/>
              </a:spcBef>
              <a:spcAft>
                <a:spcPts val="0"/>
              </a:spcAft>
              <a:buNone/>
            </a:pPr>
            <a:r>
              <a:rPr lang="en-US" dirty="0" smtClean="0"/>
              <a:t>JavaScript expression, and assign the value (positive in this case) to the class property</a:t>
            </a:r>
          </a:p>
          <a:p>
            <a:pPr marL="0" lvl="0" indent="0" algn="l" rtl="0">
              <a:spcBef>
                <a:spcPts val="0"/>
              </a:spcBef>
              <a:spcAft>
                <a:spcPts val="0"/>
              </a:spcAft>
              <a:buNone/>
            </a:pPr>
            <a:r>
              <a:rPr lang="en-US" dirty="0" smtClean="0"/>
              <a:t>of the div element.</a:t>
            </a:r>
            <a:endParaRPr dirty="0"/>
          </a:p>
        </p:txBody>
      </p:sp>
    </p:spTree>
    <p:extLst>
      <p:ext uri="{BB962C8B-B14F-4D97-AF65-F5344CB8AC3E}">
        <p14:creationId xmlns:p14="http://schemas.microsoft.com/office/powerpoint/2010/main" val="3724570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is the Angular syntax for property binding, which binds the value of the </a:t>
            </a:r>
            <a:r>
              <a:rPr lang="en-US" dirty="0" err="1" smtClean="0"/>
              <a:t>expres</a:t>
            </a:r>
            <a:r>
              <a:rPr lang="en-US" dirty="0" smtClean="0"/>
              <a:t>‐</a:t>
            </a:r>
          </a:p>
          <a:p>
            <a:pPr marL="0" lvl="0" indent="0" algn="l" rtl="0">
              <a:spcBef>
                <a:spcPts val="0"/>
              </a:spcBef>
              <a:spcAft>
                <a:spcPts val="0"/>
              </a:spcAft>
              <a:buNone/>
            </a:pPr>
            <a:r>
              <a:rPr lang="en-US" dirty="0" err="1" smtClean="0"/>
              <a:t>sion</a:t>
            </a:r>
            <a:r>
              <a:rPr lang="en-US" dirty="0" smtClean="0"/>
              <a:t> to the DOM property between the square brackets. The [] is the general syntax</a:t>
            </a:r>
          </a:p>
          <a:p>
            <a:pPr marL="0" lvl="0" indent="0" algn="l" rtl="0">
              <a:spcBef>
                <a:spcPts val="0"/>
              </a:spcBef>
              <a:spcAft>
                <a:spcPts val="0"/>
              </a:spcAft>
              <a:buNone/>
            </a:pPr>
            <a:r>
              <a:rPr lang="en-US" dirty="0" smtClean="0"/>
              <a:t>that can be used with any property on an element to bind one-way from the compo‐</a:t>
            </a:r>
          </a:p>
          <a:p>
            <a:pPr marL="0" lvl="0" indent="0" algn="l" rtl="0">
              <a:spcBef>
                <a:spcPts val="0"/>
              </a:spcBef>
              <a:spcAft>
                <a:spcPts val="0"/>
              </a:spcAft>
              <a:buNone/>
            </a:pPr>
            <a:r>
              <a:rPr lang="en-US" dirty="0" err="1" smtClean="0"/>
              <a:t>nent</a:t>
            </a:r>
            <a:r>
              <a:rPr lang="en-US" dirty="0" smtClean="0"/>
              <a:t> to the UI.</a:t>
            </a:r>
          </a:p>
          <a:p>
            <a:pPr marL="0" lvl="0" indent="0" algn="l" rtl="0">
              <a:spcBef>
                <a:spcPts val="0"/>
              </a:spcBef>
              <a:spcAft>
                <a:spcPts val="0"/>
              </a:spcAft>
              <a:buNone/>
            </a:pPr>
            <a:r>
              <a:rPr lang="en-US" dirty="0" smtClean="0"/>
              <a:t>In this particular case, we are telling Angular to bind to the class property of the</a:t>
            </a:r>
          </a:p>
          <a:p>
            <a:pPr marL="0" lvl="0" indent="0" algn="l" rtl="0">
              <a:spcBef>
                <a:spcPts val="0"/>
              </a:spcBef>
              <a:spcAft>
                <a:spcPts val="0"/>
              </a:spcAft>
              <a:buNone/>
            </a:pPr>
            <a:r>
              <a:rPr lang="en-US" dirty="0" smtClean="0"/>
              <a:t>DOM element to the value of the expression. Angular will evaluate it like a normal</a:t>
            </a:r>
          </a:p>
          <a:p>
            <a:pPr marL="0" lvl="0" indent="0" algn="l" rtl="0">
              <a:spcBef>
                <a:spcPts val="0"/>
              </a:spcBef>
              <a:spcAft>
                <a:spcPts val="0"/>
              </a:spcAft>
              <a:buNone/>
            </a:pPr>
            <a:r>
              <a:rPr lang="en-US" dirty="0" smtClean="0"/>
              <a:t>JavaScript expression, and assign the value (positive in this case) to the class property</a:t>
            </a:r>
          </a:p>
          <a:p>
            <a:pPr marL="0" lvl="0" indent="0" algn="l" rtl="0">
              <a:spcBef>
                <a:spcPts val="0"/>
              </a:spcBef>
              <a:spcAft>
                <a:spcPts val="0"/>
              </a:spcAft>
              <a:buNone/>
            </a:pPr>
            <a:r>
              <a:rPr lang="en-US" dirty="0" smtClean="0"/>
              <a:t>of the div element.</a:t>
            </a:r>
          </a:p>
          <a:p>
            <a:pPr marL="0" lvl="0" indent="0" algn="l" rtl="0">
              <a:spcBef>
                <a:spcPts val="0"/>
              </a:spcBef>
              <a:spcAft>
                <a:spcPts val="0"/>
              </a:spcAft>
              <a:buNone/>
            </a:pPr>
            <a:r>
              <a:rPr lang="en-US" dirty="0" smtClean="0"/>
              <a:t>When you bind to the class property like we did in the example,</a:t>
            </a:r>
          </a:p>
          <a:p>
            <a:pPr marL="0" lvl="0" indent="0" algn="l" rtl="0">
              <a:spcBef>
                <a:spcPts val="0"/>
              </a:spcBef>
              <a:spcAft>
                <a:spcPts val="0"/>
              </a:spcAft>
              <a:buNone/>
            </a:pPr>
            <a:r>
              <a:rPr lang="en-US" dirty="0" smtClean="0"/>
              <a:t>note that it overrides the existing value of the property. In our</a:t>
            </a:r>
          </a:p>
          <a:p>
            <a:pPr marL="0" lvl="0" indent="0" algn="l" rtl="0">
              <a:spcBef>
                <a:spcPts val="0"/>
              </a:spcBef>
              <a:spcAft>
                <a:spcPts val="0"/>
              </a:spcAft>
              <a:buNone/>
            </a:pPr>
            <a:r>
              <a:rPr lang="en-US" dirty="0" smtClean="0"/>
              <a:t>example, the "price" class is replaced with the class "positive" ,</a:t>
            </a:r>
          </a:p>
          <a:p>
            <a:pPr marL="0" lvl="0" indent="0" algn="l" rtl="0">
              <a:spcBef>
                <a:spcPts val="0"/>
              </a:spcBef>
              <a:spcAft>
                <a:spcPts val="0"/>
              </a:spcAft>
              <a:buNone/>
            </a:pPr>
            <a:r>
              <a:rPr lang="en-US" dirty="0" smtClean="0"/>
              <a:t>instead of appending to the existing value of the property. You can</a:t>
            </a:r>
          </a:p>
          <a:p>
            <a:pPr marL="0" lvl="0" indent="0" algn="l" rtl="0">
              <a:spcBef>
                <a:spcPts val="0"/>
              </a:spcBef>
              <a:spcAft>
                <a:spcPts val="0"/>
              </a:spcAft>
              <a:buNone/>
            </a:pPr>
            <a:r>
              <a:rPr lang="en-US" dirty="0" smtClean="0"/>
              <a:t>notice this for yourself if you inspect the rendered HTML in the</a:t>
            </a:r>
          </a:p>
          <a:p>
            <a:pPr marL="0" lvl="0" indent="0" algn="l" rtl="0">
              <a:spcBef>
                <a:spcPts val="0"/>
              </a:spcBef>
              <a:spcAft>
                <a:spcPts val="0"/>
              </a:spcAft>
              <a:buNone/>
            </a:pPr>
            <a:r>
              <a:rPr lang="en-US" dirty="0" smtClean="0"/>
              <a:t>browser. Be careful about this if you bind directly to the class</a:t>
            </a:r>
          </a:p>
          <a:p>
            <a:pPr marL="0" lvl="0" indent="0" algn="l" rtl="0">
              <a:spcBef>
                <a:spcPts val="0"/>
              </a:spcBef>
              <a:spcAft>
                <a:spcPts val="0"/>
              </a:spcAft>
              <a:buNone/>
            </a:pPr>
            <a:r>
              <a:rPr lang="en-US" dirty="0" smtClean="0"/>
              <a:t>property.</a:t>
            </a:r>
          </a:p>
          <a:p>
            <a:pPr marL="0" lvl="0" indent="0" algn="l" rtl="0">
              <a:spcBef>
                <a:spcPts val="0"/>
              </a:spcBef>
              <a:spcAft>
                <a:spcPts val="0"/>
              </a:spcAft>
              <a:buNone/>
            </a:pPr>
            <a:r>
              <a:rPr lang="en-US" dirty="0" smtClean="0"/>
              <a:t>If the value of the variable </a:t>
            </a:r>
            <a:r>
              <a:rPr lang="en-US" dirty="0" err="1" smtClean="0"/>
              <a:t>positiveChange</a:t>
            </a:r>
            <a:r>
              <a:rPr lang="en-US" dirty="0" smtClean="0"/>
              <a:t> in the component changes, Angular will</a:t>
            </a:r>
          </a:p>
          <a:p>
            <a:pPr marL="0" lvl="0" indent="0" algn="l" rtl="0">
              <a:spcBef>
                <a:spcPts val="0"/>
              </a:spcBef>
              <a:spcAft>
                <a:spcPts val="0"/>
              </a:spcAft>
              <a:buNone/>
            </a:pPr>
            <a:r>
              <a:rPr lang="en-US" dirty="0" smtClean="0"/>
              <a:t>automatically re-evaluate the expression in the HTML and update it accordingly. Try</a:t>
            </a:r>
          </a:p>
          <a:p>
            <a:pPr marL="0" lvl="0" indent="0" algn="l" rtl="0">
              <a:spcBef>
                <a:spcPts val="0"/>
              </a:spcBef>
              <a:spcAft>
                <a:spcPts val="0"/>
              </a:spcAft>
              <a:buNone/>
            </a:pPr>
            <a:r>
              <a:rPr lang="en-US" dirty="0" smtClean="0"/>
              <a:t>changing the price so that there is a negative change and then refresh the UI to make</a:t>
            </a:r>
          </a:p>
          <a:p>
            <a:pPr marL="0" lvl="0" indent="0" algn="l" rtl="0">
              <a:spcBef>
                <a:spcPts val="0"/>
              </a:spcBef>
              <a:spcAft>
                <a:spcPts val="0"/>
              </a:spcAft>
              <a:buNone/>
            </a:pPr>
            <a:r>
              <a:rPr lang="en-US" dirty="0" smtClean="0"/>
              <a:t>sure it works.</a:t>
            </a:r>
          </a:p>
          <a:p>
            <a:pPr marL="0" lvl="0" indent="0" algn="l" rtl="0">
              <a:spcBef>
                <a:spcPts val="0"/>
              </a:spcBef>
              <a:spcAft>
                <a:spcPts val="0"/>
              </a:spcAft>
              <a:buNone/>
            </a:pPr>
            <a:r>
              <a:rPr lang="en-US" dirty="0" smtClean="0"/>
              <a:t>Notice that we have been explicitly referring to the data binding working with DOM</a:t>
            </a:r>
          </a:p>
          <a:p>
            <a:pPr marL="0" lvl="0" indent="0" algn="l" rtl="0">
              <a:spcBef>
                <a:spcPts val="0"/>
              </a:spcBef>
              <a:spcAft>
                <a:spcPts val="0"/>
              </a:spcAft>
              <a:buNone/>
            </a:pPr>
            <a:r>
              <a:rPr lang="en-US" dirty="0" smtClean="0"/>
              <a:t>properties, and not HTML attributes. The following sidebar goes into more detail on</a:t>
            </a:r>
          </a:p>
          <a:p>
            <a:pPr marL="0" lvl="0" indent="0" algn="l" rtl="0">
              <a:spcBef>
                <a:spcPts val="0"/>
              </a:spcBef>
              <a:spcAft>
                <a:spcPts val="0"/>
              </a:spcAft>
              <a:buNone/>
            </a:pPr>
            <a:r>
              <a:rPr lang="en-US" dirty="0" smtClean="0"/>
              <a:t>the difference between the two, and why it is important to know and understand as</a:t>
            </a:r>
          </a:p>
          <a:p>
            <a:pPr marL="0" lvl="0" indent="0" algn="l" rtl="0">
              <a:spcBef>
                <a:spcPts val="0"/>
              </a:spcBef>
              <a:spcAft>
                <a:spcPts val="0"/>
              </a:spcAft>
              <a:buNone/>
            </a:pPr>
            <a:r>
              <a:rPr lang="en-US" dirty="0" smtClean="0"/>
              <a:t>you work on Angular. But simplifying it, Angular data binding only works with</a:t>
            </a:r>
          </a:p>
          <a:p>
            <a:pPr marL="0" lvl="0" indent="0" algn="l" rtl="0">
              <a:spcBef>
                <a:spcPts val="0"/>
              </a:spcBef>
              <a:spcAft>
                <a:spcPts val="0"/>
              </a:spcAft>
              <a:buNone/>
            </a:pPr>
            <a:r>
              <a:rPr lang="en-US" dirty="0" smtClean="0"/>
              <a:t>DOM properties, and not with HTML attributes.</a:t>
            </a:r>
          </a:p>
          <a:p>
            <a:pPr marL="0" lvl="0" indent="0" algn="l" rtl="0">
              <a:spcBef>
                <a:spcPts val="0"/>
              </a:spcBef>
              <a:spcAft>
                <a:spcPts val="0"/>
              </a:spcAft>
              <a:buNone/>
            </a:pPr>
            <a:r>
              <a:rPr lang="en-US" dirty="0" smtClean="0"/>
              <a:t>Just like we did for the class property, depending on the use case, we can actually</a:t>
            </a:r>
          </a:p>
          <a:p>
            <a:pPr marL="0" lvl="0" indent="0" algn="l" rtl="0">
              <a:spcBef>
                <a:spcPts val="0"/>
              </a:spcBef>
              <a:spcAft>
                <a:spcPts val="0"/>
              </a:spcAft>
              <a:buNone/>
            </a:pPr>
            <a:r>
              <a:rPr lang="en-US" dirty="0" smtClean="0"/>
              <a:t>bind to other HTML properties like the </a:t>
            </a:r>
            <a:r>
              <a:rPr lang="en-US" dirty="0" err="1" smtClean="0"/>
              <a:t>src</a:t>
            </a:r>
            <a:r>
              <a:rPr lang="en-US" dirty="0" smtClean="0"/>
              <a:t> property of an </a:t>
            </a:r>
            <a:r>
              <a:rPr lang="en-US" dirty="0" err="1" smtClean="0"/>
              <a:t>img</a:t>
            </a:r>
            <a:r>
              <a:rPr lang="en-US" dirty="0" smtClean="0"/>
              <a:t> tag, or the disabled</a:t>
            </a:r>
          </a:p>
          <a:p>
            <a:pPr marL="0" lvl="0" indent="0" algn="l" rtl="0">
              <a:spcBef>
                <a:spcPts val="0"/>
              </a:spcBef>
              <a:spcAft>
                <a:spcPts val="0"/>
              </a:spcAft>
              <a:buNone/>
            </a:pPr>
            <a:r>
              <a:rPr lang="en-US" dirty="0" smtClean="0"/>
              <a:t>property of input and button . We will cover this in more depth in the next chapter.</a:t>
            </a:r>
          </a:p>
          <a:p>
            <a:pPr marL="0" lvl="0" indent="0" algn="l" rtl="0">
              <a:spcBef>
                <a:spcPts val="0"/>
              </a:spcBef>
              <a:spcAft>
                <a:spcPts val="0"/>
              </a:spcAft>
              <a:buNone/>
            </a:pPr>
            <a:r>
              <a:rPr lang="en-US" dirty="0" smtClean="0"/>
              <a:t>We will also cover a simpler and more specific way of binding CSS classes in the next</a:t>
            </a:r>
          </a:p>
          <a:p>
            <a:pPr marL="0" lvl="0" indent="0" algn="l" rtl="0">
              <a:spcBef>
                <a:spcPts val="0"/>
              </a:spcBef>
              <a:spcAft>
                <a:spcPts val="0"/>
              </a:spcAft>
              <a:buNone/>
            </a:pPr>
            <a:r>
              <a:rPr lang="en-US" dirty="0" smtClean="0"/>
              <a:t>chapter as well.</a:t>
            </a:r>
            <a:endParaRPr dirty="0"/>
          </a:p>
        </p:txBody>
      </p:sp>
    </p:spTree>
    <p:extLst>
      <p:ext uri="{BB962C8B-B14F-4D97-AF65-F5344CB8AC3E}">
        <p14:creationId xmlns:p14="http://schemas.microsoft.com/office/powerpoint/2010/main" val="66824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134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788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mentioned, when we work with data binding in Angular, we aren’t working with</a:t>
            </a:r>
          </a:p>
          <a:p>
            <a:pPr marL="0" lvl="0" indent="0" algn="l" rtl="0">
              <a:spcBef>
                <a:spcPts val="0"/>
              </a:spcBef>
              <a:spcAft>
                <a:spcPts val="0"/>
              </a:spcAft>
              <a:buNone/>
            </a:pPr>
            <a:r>
              <a:rPr lang="en-US" dirty="0" smtClean="0"/>
              <a:t>HTML attributes but rather DOM properties. Attributes are defined by HTML, while</a:t>
            </a:r>
          </a:p>
          <a:p>
            <a:pPr marL="0" lvl="0" indent="0" algn="l" rtl="0">
              <a:spcBef>
                <a:spcPts val="0"/>
              </a:spcBef>
              <a:spcAft>
                <a:spcPts val="0"/>
              </a:spcAft>
              <a:buNone/>
            </a:pPr>
            <a:r>
              <a:rPr lang="en-US" dirty="0" smtClean="0"/>
              <a:t>properties are defined by the Document Object Model. Though some attributes (like</a:t>
            </a:r>
          </a:p>
          <a:p>
            <a:pPr marL="0" lvl="0" indent="0" algn="l" rtl="0">
              <a:spcBef>
                <a:spcPts val="0"/>
              </a:spcBef>
              <a:spcAft>
                <a:spcPts val="0"/>
              </a:spcAft>
              <a:buNone/>
            </a:pPr>
            <a:r>
              <a:rPr lang="en-US" dirty="0" smtClean="0"/>
              <a:t>ID and class) directly map to DOM properties, others may exist on one side but not</a:t>
            </a:r>
          </a:p>
          <a:p>
            <a:pPr marL="0" lvl="0" indent="0" algn="l" rtl="0">
              <a:spcBef>
                <a:spcPts val="0"/>
              </a:spcBef>
              <a:spcAft>
                <a:spcPts val="0"/>
              </a:spcAft>
              <a:buNone/>
            </a:pPr>
            <a:r>
              <a:rPr lang="en-US" dirty="0" smtClean="0"/>
              <a:t>the other.</a:t>
            </a:r>
          </a:p>
          <a:p>
            <a:pPr marL="0" lvl="0" indent="0" algn="l" rtl="0">
              <a:spcBef>
                <a:spcPts val="0"/>
              </a:spcBef>
              <a:spcAft>
                <a:spcPts val="0"/>
              </a:spcAft>
              <a:buNone/>
            </a:pPr>
            <a:r>
              <a:rPr lang="en-US" dirty="0" smtClean="0"/>
              <a:t>But more importantly, the distinction between the two is that HTML attributes are</a:t>
            </a:r>
          </a:p>
          <a:p>
            <a:pPr marL="0" lvl="0" indent="0" algn="l" rtl="0">
              <a:spcBef>
                <a:spcPts val="0"/>
              </a:spcBef>
              <a:spcAft>
                <a:spcPts val="0"/>
              </a:spcAft>
              <a:buNone/>
            </a:pPr>
            <a:r>
              <a:rPr lang="en-US" dirty="0" smtClean="0"/>
              <a:t>generally used for initialization of a DOM element, but after that, they have no </a:t>
            </a:r>
            <a:r>
              <a:rPr lang="en-US" dirty="0" err="1" smtClean="0"/>
              <a:t>pur</a:t>
            </a:r>
            <a:r>
              <a:rPr lang="en-US" dirty="0" smtClean="0"/>
              <a:t>‐</a:t>
            </a:r>
          </a:p>
          <a:p>
            <a:pPr marL="0" lvl="0" indent="0" algn="l" rtl="0">
              <a:spcBef>
                <a:spcPts val="0"/>
              </a:spcBef>
              <a:spcAft>
                <a:spcPts val="0"/>
              </a:spcAft>
              <a:buNone/>
            </a:pPr>
            <a:r>
              <a:rPr lang="en-US" dirty="0" smtClean="0"/>
              <a:t>pose or effect on the underlying element. Once the element is initialized, its behavior</a:t>
            </a:r>
          </a:p>
          <a:p>
            <a:pPr marL="0" lvl="0" indent="0" algn="l" rtl="0">
              <a:spcBef>
                <a:spcPts val="0"/>
              </a:spcBef>
              <a:spcAft>
                <a:spcPts val="0"/>
              </a:spcAft>
              <a:buNone/>
            </a:pPr>
            <a:r>
              <a:rPr lang="en-US" dirty="0" smtClean="0"/>
              <a:t>is controlled by the DOM properties from then on.</a:t>
            </a:r>
          </a:p>
          <a:p>
            <a:pPr marL="0" lvl="0" indent="0" algn="l" rtl="0">
              <a:spcBef>
                <a:spcPts val="0"/>
              </a:spcBef>
              <a:spcAft>
                <a:spcPts val="0"/>
              </a:spcAft>
              <a:buNone/>
            </a:pPr>
            <a:r>
              <a:rPr lang="en-US" dirty="0" smtClean="0"/>
              <a:t>For example, consider the input HTML element. If we bootstrap our HTML with</a:t>
            </a:r>
          </a:p>
          <a:p>
            <a:pPr marL="0" lvl="0" indent="0" algn="l" rtl="0">
              <a:spcBef>
                <a:spcPts val="0"/>
              </a:spcBef>
              <a:spcAft>
                <a:spcPts val="0"/>
              </a:spcAft>
              <a:buNone/>
            </a:pPr>
            <a:r>
              <a:rPr lang="en-US" dirty="0" smtClean="0"/>
              <a:t>something like:</a:t>
            </a:r>
          </a:p>
          <a:p>
            <a:pPr marL="0" lvl="0" indent="0" algn="l" rtl="0">
              <a:spcBef>
                <a:spcPts val="0"/>
              </a:spcBef>
              <a:spcAft>
                <a:spcPts val="0"/>
              </a:spcAft>
              <a:buNone/>
            </a:pPr>
            <a:r>
              <a:rPr lang="en-US" dirty="0" smtClean="0"/>
              <a:t>&lt;input type="text" value="foo"/&gt;</a:t>
            </a:r>
          </a:p>
          <a:p>
            <a:pPr marL="0" lvl="0" indent="0" algn="l" rtl="0">
              <a:spcBef>
                <a:spcPts val="0"/>
              </a:spcBef>
              <a:spcAft>
                <a:spcPts val="0"/>
              </a:spcAft>
              <a:buNone/>
            </a:pPr>
            <a:r>
              <a:rPr lang="en-US" dirty="0" smtClean="0"/>
              <a:t>this initializes an input DOM element, with the initial value of the DOM property</a:t>
            </a:r>
          </a:p>
          <a:p>
            <a:pPr marL="0" lvl="0" indent="0" algn="l" rtl="0">
              <a:spcBef>
                <a:spcPts val="0"/>
              </a:spcBef>
              <a:spcAft>
                <a:spcPts val="0"/>
              </a:spcAft>
              <a:buNone/>
            </a:pPr>
            <a:r>
              <a:rPr lang="en-US" dirty="0" smtClean="0"/>
              <a:t>value to be set to foo . Now let’s assume we type something in the text box, say bar . At</a:t>
            </a:r>
          </a:p>
          <a:p>
            <a:pPr marL="0" lvl="0" indent="0" algn="l" rtl="0">
              <a:spcBef>
                <a:spcPts val="0"/>
              </a:spcBef>
              <a:spcAft>
                <a:spcPts val="0"/>
              </a:spcAft>
              <a:buNone/>
            </a:pPr>
            <a:r>
              <a:rPr lang="en-US" dirty="0" smtClean="0"/>
              <a:t>this point:</a:t>
            </a:r>
          </a:p>
          <a:p>
            <a:pPr marL="0" lvl="0" indent="0" algn="l" rtl="0">
              <a:spcBef>
                <a:spcPts val="0"/>
              </a:spcBef>
              <a:spcAft>
                <a:spcPts val="0"/>
              </a:spcAft>
              <a:buNone/>
            </a:pPr>
            <a:r>
              <a:rPr lang="en-US" dirty="0" smtClean="0"/>
              <a:t>• If we do </a:t>
            </a:r>
            <a:r>
              <a:rPr lang="en-US" dirty="0" err="1" smtClean="0"/>
              <a:t>input.getAttribute</a:t>
            </a:r>
            <a:r>
              <a:rPr lang="en-US" dirty="0" smtClean="0"/>
              <a:t>('value') , it would return foo , which was the</a:t>
            </a:r>
          </a:p>
          <a:p>
            <a:pPr marL="0" lvl="0" indent="0" algn="l" rtl="0">
              <a:spcBef>
                <a:spcPts val="0"/>
              </a:spcBef>
              <a:spcAft>
                <a:spcPts val="0"/>
              </a:spcAft>
              <a:buNone/>
            </a:pPr>
            <a:r>
              <a:rPr lang="en-US" dirty="0" smtClean="0"/>
              <a:t>attribute value we used to initialize the HTML.</a:t>
            </a:r>
          </a:p>
          <a:p>
            <a:pPr marL="0" lvl="0" indent="0" algn="l" rtl="0">
              <a:spcBef>
                <a:spcPts val="0"/>
              </a:spcBef>
              <a:spcAft>
                <a:spcPts val="0"/>
              </a:spcAft>
              <a:buNone/>
            </a:pPr>
            <a:r>
              <a:rPr lang="en-US" dirty="0" smtClean="0"/>
              <a:t>• If we do </a:t>
            </a:r>
            <a:r>
              <a:rPr lang="en-US" dirty="0" err="1" smtClean="0"/>
              <a:t>input.value</a:t>
            </a:r>
            <a:r>
              <a:rPr lang="en-US" dirty="0" smtClean="0"/>
              <a:t> , we will get the current value of the DOM property, which</a:t>
            </a:r>
          </a:p>
          <a:p>
            <a:pPr marL="0" lvl="0" indent="0" algn="l" rtl="0">
              <a:spcBef>
                <a:spcPts val="0"/>
              </a:spcBef>
              <a:spcAft>
                <a:spcPts val="0"/>
              </a:spcAft>
              <a:buNone/>
            </a:pPr>
            <a:r>
              <a:rPr lang="en-US" dirty="0" smtClean="0"/>
              <a:t>is bar .</a:t>
            </a:r>
          </a:p>
          <a:p>
            <a:pPr marL="0" lvl="0" indent="0" algn="l" rtl="0">
              <a:spcBef>
                <a:spcPts val="0"/>
              </a:spcBef>
              <a:spcAft>
                <a:spcPts val="0"/>
              </a:spcAft>
              <a:buNone/>
            </a:pPr>
            <a:r>
              <a:rPr lang="en-US" dirty="0" smtClean="0"/>
              <a:t>That is, the attribute value is used to </a:t>
            </a:r>
            <a:r>
              <a:rPr lang="en-US" dirty="0" err="1" smtClean="0"/>
              <a:t>boostrap</a:t>
            </a:r>
            <a:r>
              <a:rPr lang="en-US" dirty="0" smtClean="0"/>
              <a:t> and set the initial value of the HTML</a:t>
            </a:r>
          </a:p>
          <a:p>
            <a:pPr marL="0" lvl="0" indent="0" algn="l" rtl="0">
              <a:spcBef>
                <a:spcPts val="0"/>
              </a:spcBef>
              <a:spcAft>
                <a:spcPts val="0"/>
              </a:spcAft>
              <a:buNone/>
            </a:pPr>
            <a:r>
              <a:rPr lang="en-US" dirty="0" smtClean="0"/>
              <a:t>DOM element, but after that, it is the DOM property that drives the behavior. If you</a:t>
            </a:r>
          </a:p>
          <a:p>
            <a:pPr marL="0" lvl="0" indent="0" algn="l" rtl="0">
              <a:spcBef>
                <a:spcPts val="0"/>
              </a:spcBef>
              <a:spcAft>
                <a:spcPts val="0"/>
              </a:spcAft>
              <a:buNone/>
            </a:pPr>
            <a:r>
              <a:rPr lang="en-US" dirty="0" smtClean="0"/>
              <a:t>inspect the HTML, you will see that it is still the initial HTML we provided, and does</a:t>
            </a:r>
          </a:p>
          <a:p>
            <a:pPr marL="0" lvl="0" indent="0" algn="l" rtl="0">
              <a:spcBef>
                <a:spcPts val="0"/>
              </a:spcBef>
              <a:spcAft>
                <a:spcPts val="0"/>
              </a:spcAft>
              <a:buNone/>
            </a:pPr>
            <a:r>
              <a:rPr lang="en-US" dirty="0" smtClean="0"/>
              <a:t>not update either.</a:t>
            </a:r>
          </a:p>
          <a:p>
            <a:pPr marL="0" lvl="0" indent="0" algn="l" rtl="0">
              <a:spcBef>
                <a:spcPts val="0"/>
              </a:spcBef>
              <a:spcAft>
                <a:spcPts val="0"/>
              </a:spcAft>
              <a:buNone/>
            </a:pPr>
            <a:r>
              <a:rPr lang="en-US" dirty="0" smtClean="0"/>
              <a:t>In Angular, we thus bind to the DOM property, and not to the HTML attributes.</a:t>
            </a:r>
          </a:p>
          <a:p>
            <a:pPr marL="0" lvl="0" indent="0" algn="l" rtl="0">
              <a:spcBef>
                <a:spcPts val="0"/>
              </a:spcBef>
              <a:spcAft>
                <a:spcPts val="0"/>
              </a:spcAft>
              <a:buNone/>
            </a:pPr>
            <a:r>
              <a:rPr lang="en-US" dirty="0" smtClean="0"/>
              <a:t>Whenever we think about one-way binding from the component to the UI, we should</a:t>
            </a:r>
          </a:p>
          <a:p>
            <a:pPr marL="0" lvl="0" indent="0" algn="l" rtl="0">
              <a:spcBef>
                <a:spcPts val="0"/>
              </a:spcBef>
              <a:spcAft>
                <a:spcPts val="0"/>
              </a:spcAft>
              <a:buNone/>
            </a:pPr>
            <a:r>
              <a:rPr lang="en-US" dirty="0" smtClean="0"/>
              <a:t>always keep this in mind!</a:t>
            </a:r>
            <a:endParaRPr lang="en-US" dirty="0"/>
          </a:p>
        </p:txBody>
      </p:sp>
    </p:spTree>
    <p:extLst>
      <p:ext uri="{BB962C8B-B14F-4D97-AF65-F5344CB8AC3E}">
        <p14:creationId xmlns:p14="http://schemas.microsoft.com/office/powerpoint/2010/main" val="430817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934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 have worked on using the data in our component to both render values and</a:t>
            </a:r>
          </a:p>
          <a:p>
            <a:pPr marL="0" lvl="0" indent="0" algn="l" rtl="0">
              <a:spcBef>
                <a:spcPts val="0"/>
              </a:spcBef>
              <a:spcAft>
                <a:spcPts val="0"/>
              </a:spcAft>
              <a:buNone/>
            </a:pPr>
            <a:r>
              <a:rPr lang="en-US" dirty="0" smtClean="0"/>
              <a:t>change the look and feel of our component. In this section, we will start understand‐</a:t>
            </a:r>
          </a:p>
          <a:p>
            <a:pPr marL="0" lvl="0" indent="0" algn="l" rtl="0">
              <a:spcBef>
                <a:spcPts val="0"/>
              </a:spcBef>
              <a:spcAft>
                <a:spcPts val="0"/>
              </a:spcAft>
              <a:buNone/>
            </a:pPr>
            <a:r>
              <a:rPr lang="en-US" dirty="0" err="1" smtClean="0"/>
              <a:t>ing</a:t>
            </a:r>
            <a:r>
              <a:rPr lang="en-US" dirty="0" smtClean="0"/>
              <a:t> how to handle user interactions, and work with events and event binding in</a:t>
            </a:r>
          </a:p>
          <a:p>
            <a:pPr marL="0" lvl="0" indent="0" algn="l" rtl="0">
              <a:spcBef>
                <a:spcPts val="0"/>
              </a:spcBef>
              <a:spcAft>
                <a:spcPts val="0"/>
              </a:spcAft>
              <a:buNone/>
            </a:pPr>
            <a:r>
              <a:rPr lang="en-US" dirty="0" smtClean="0"/>
              <a:t>Angular.</a:t>
            </a:r>
          </a:p>
          <a:p>
            <a:pPr marL="0" lvl="0" indent="0" algn="l" rtl="0">
              <a:spcBef>
                <a:spcPts val="0"/>
              </a:spcBef>
              <a:spcAft>
                <a:spcPts val="0"/>
              </a:spcAft>
              <a:buNone/>
            </a:pPr>
            <a:r>
              <a:rPr lang="en-US" dirty="0" smtClean="0"/>
              <a:t>Say we wanted to have a button that allows users to add the stock to their list of favor‐</a:t>
            </a:r>
          </a:p>
          <a:p>
            <a:pPr marL="0" lvl="0" indent="0" algn="l" rtl="0">
              <a:spcBef>
                <a:spcPts val="0"/>
              </a:spcBef>
              <a:spcAft>
                <a:spcPts val="0"/>
              </a:spcAft>
              <a:buNone/>
            </a:pPr>
            <a:r>
              <a:rPr lang="en-US" dirty="0" err="1" smtClean="0"/>
              <a:t>ite</a:t>
            </a:r>
            <a:r>
              <a:rPr lang="en-US" dirty="0" smtClean="0"/>
              <a:t> stocks. Generally, with a button like this, when the user clicks it, we would want to</a:t>
            </a:r>
          </a:p>
          <a:p>
            <a:pPr marL="0" lvl="0" indent="0" algn="l" rtl="0">
              <a:spcBef>
                <a:spcPts val="0"/>
              </a:spcBef>
              <a:spcAft>
                <a:spcPts val="0"/>
              </a:spcAft>
              <a:buNone/>
            </a:pPr>
            <a:r>
              <a:rPr lang="en-US" dirty="0" smtClean="0"/>
              <a:t>make some server call and then process the result. So far, since we are working with</a:t>
            </a:r>
          </a:p>
          <a:p>
            <a:pPr marL="0" lvl="0" indent="0" algn="l" rtl="0">
              <a:spcBef>
                <a:spcPts val="0"/>
              </a:spcBef>
              <a:spcAft>
                <a:spcPts val="0"/>
              </a:spcAft>
              <a:buNone/>
            </a:pPr>
            <a:r>
              <a:rPr lang="en-US" dirty="0" smtClean="0"/>
              <a:t>very simple examples, let’s just say we wanted to handle this click and get a hook to it</a:t>
            </a:r>
          </a:p>
          <a:p>
            <a:pPr marL="0" lvl="0" indent="0" algn="l" rtl="0">
              <a:spcBef>
                <a:spcPts val="0"/>
              </a:spcBef>
              <a:spcAft>
                <a:spcPts val="0"/>
              </a:spcAft>
              <a:buNone/>
            </a:pPr>
            <a:r>
              <a:rPr lang="en-US" dirty="0" smtClean="0"/>
              <a:t>in our component. Let’s see how we might accomplish that.</a:t>
            </a:r>
          </a:p>
          <a:p>
            <a:pPr marL="0" lvl="0" indent="0" algn="l" rtl="0">
              <a:spcBef>
                <a:spcPts val="0"/>
              </a:spcBef>
              <a:spcAft>
                <a:spcPts val="0"/>
              </a:spcAft>
              <a:buNone/>
            </a:pPr>
            <a:r>
              <a:rPr lang="en-US" dirty="0" smtClean="0"/>
              <a:t>We have added a new public </a:t>
            </a:r>
            <a:r>
              <a:rPr lang="en-US" dirty="0" err="1" smtClean="0"/>
              <a:t>boolean</a:t>
            </a:r>
            <a:r>
              <a:rPr lang="en-US" dirty="0" smtClean="0"/>
              <a:t> member variable called favorite , which is </a:t>
            </a:r>
            <a:r>
              <a:rPr lang="en-US" dirty="0" err="1" smtClean="0"/>
              <a:t>ini</a:t>
            </a:r>
            <a:r>
              <a:rPr lang="en-US" dirty="0" smtClean="0"/>
              <a:t>‐</a:t>
            </a:r>
          </a:p>
          <a:p>
            <a:pPr marL="0" lvl="0" indent="0" algn="l" rtl="0">
              <a:spcBef>
                <a:spcPts val="0"/>
              </a:spcBef>
              <a:spcAft>
                <a:spcPts val="0"/>
              </a:spcAft>
              <a:buNone/>
            </a:pPr>
            <a:r>
              <a:rPr lang="en-US" dirty="0" err="1" smtClean="0"/>
              <a:t>tialized</a:t>
            </a:r>
            <a:r>
              <a:rPr lang="en-US" dirty="0" smtClean="0"/>
              <a:t> with a false value. We then added a new function called </a:t>
            </a:r>
            <a:r>
              <a:rPr lang="en-US" dirty="0" err="1" smtClean="0"/>
              <a:t>toggleFavorite</a:t>
            </a:r>
            <a:r>
              <a:rPr lang="en-US" dirty="0" smtClean="0"/>
              <a:t>() ,</a:t>
            </a:r>
          </a:p>
          <a:p>
            <a:pPr marL="0" lvl="0" indent="0" algn="l" rtl="0">
              <a:spcBef>
                <a:spcPts val="0"/>
              </a:spcBef>
              <a:spcAft>
                <a:spcPts val="0"/>
              </a:spcAft>
              <a:buNone/>
            </a:pPr>
            <a:r>
              <a:rPr lang="en-US" dirty="0" smtClean="0"/>
              <a:t>which simply flips the </a:t>
            </a:r>
            <a:r>
              <a:rPr lang="en-US" dirty="0" err="1" smtClean="0"/>
              <a:t>boolean</a:t>
            </a:r>
            <a:r>
              <a:rPr lang="en-US" dirty="0" smtClean="0"/>
              <a:t> value of favorite . We are also printing a log in the</a:t>
            </a:r>
          </a:p>
          <a:p>
            <a:pPr marL="0" lvl="0" indent="0" algn="l" rtl="0">
              <a:spcBef>
                <a:spcPts val="0"/>
              </a:spcBef>
              <a:spcAft>
                <a:spcPts val="0"/>
              </a:spcAft>
              <a:buNone/>
            </a:pPr>
            <a:r>
              <a:rPr lang="en-US" dirty="0" smtClean="0"/>
              <a:t>console to ensure this is getting triggered.</a:t>
            </a:r>
          </a:p>
          <a:p>
            <a:pPr marL="0" lvl="0" indent="0" algn="l" rtl="0">
              <a:spcBef>
                <a:spcPts val="0"/>
              </a:spcBef>
              <a:spcAft>
                <a:spcPts val="0"/>
              </a:spcAft>
              <a:buNone/>
            </a:pPr>
            <a:r>
              <a:rPr lang="en-US" dirty="0" smtClean="0"/>
              <a:t>We have added a new button in the stock-item.component.html file to allow users to</a:t>
            </a:r>
          </a:p>
          <a:p>
            <a:pPr marL="0" lvl="0" indent="0" algn="l" rtl="0">
              <a:spcBef>
                <a:spcPts val="0"/>
              </a:spcBef>
              <a:spcAft>
                <a:spcPts val="0"/>
              </a:spcAft>
              <a:buNone/>
            </a:pPr>
            <a:r>
              <a:rPr lang="en-US" dirty="0" smtClean="0"/>
              <a:t>click and add the stock to their favorite set. We are using the data-binding concept</a:t>
            </a:r>
          </a:p>
          <a:p>
            <a:pPr marL="0" lvl="0" indent="0" algn="l" rtl="0">
              <a:spcBef>
                <a:spcPts val="0"/>
              </a:spcBef>
              <a:spcAft>
                <a:spcPts val="0"/>
              </a:spcAft>
              <a:buNone/>
            </a:pPr>
            <a:r>
              <a:rPr lang="en-US" dirty="0" smtClean="0"/>
              <a:t>from the previous section on the disabled property. Thus, we are disabling the but‐</a:t>
            </a:r>
          </a:p>
          <a:p>
            <a:pPr marL="0" lvl="0" indent="0" algn="l" rtl="0">
              <a:spcBef>
                <a:spcPts val="0"/>
              </a:spcBef>
              <a:spcAft>
                <a:spcPts val="0"/>
              </a:spcAft>
              <a:buNone/>
            </a:pPr>
            <a:r>
              <a:rPr lang="en-US" dirty="0" smtClean="0"/>
              <a:t>ton based on the </a:t>
            </a:r>
            <a:r>
              <a:rPr lang="en-US" dirty="0" err="1" smtClean="0"/>
              <a:t>boolean</a:t>
            </a:r>
            <a:r>
              <a:rPr lang="en-US" dirty="0" smtClean="0"/>
              <a:t> value favorite . If favorite is true , the button will be dis‐</a:t>
            </a:r>
          </a:p>
          <a:p>
            <a:pPr marL="0" lvl="0" indent="0" algn="l" rtl="0">
              <a:spcBef>
                <a:spcPts val="0"/>
              </a:spcBef>
              <a:spcAft>
                <a:spcPts val="0"/>
              </a:spcAft>
              <a:buNone/>
            </a:pPr>
            <a:r>
              <a:rPr lang="en-US" dirty="0" smtClean="0"/>
              <a:t>abled, and if it is false , the button will be enabled. Thus, by default, the button is</a:t>
            </a:r>
          </a:p>
          <a:p>
            <a:pPr marL="0" lvl="0" indent="0" algn="l" rtl="0">
              <a:spcBef>
                <a:spcPts val="0"/>
              </a:spcBef>
              <a:spcAft>
                <a:spcPts val="0"/>
              </a:spcAft>
              <a:buNone/>
            </a:pPr>
            <a:r>
              <a:rPr lang="en-US" dirty="0" smtClean="0"/>
              <a:t>enabled.</a:t>
            </a:r>
          </a:p>
          <a:p>
            <a:pPr marL="0" lvl="0" indent="0" algn="l" rtl="0">
              <a:spcBef>
                <a:spcPts val="0"/>
              </a:spcBef>
              <a:spcAft>
                <a:spcPts val="0"/>
              </a:spcAft>
              <a:buNone/>
            </a:pPr>
            <a:r>
              <a:rPr lang="en-US" dirty="0" smtClean="0"/>
              <a:t>The other major thing we have on the element is this fragment:</a:t>
            </a:r>
          </a:p>
          <a:p>
            <a:pPr marL="0" lvl="0" indent="0" algn="l" rtl="0">
              <a:spcBef>
                <a:spcPts val="0"/>
              </a:spcBef>
              <a:spcAft>
                <a:spcPts val="0"/>
              </a:spcAft>
              <a:buNone/>
            </a:pPr>
            <a:r>
              <a:rPr lang="en-US" dirty="0" smtClean="0"/>
              <a:t>(click)="</a:t>
            </a:r>
            <a:r>
              <a:rPr lang="en-US" dirty="0" err="1" smtClean="0"/>
              <a:t>toggleFavorite</a:t>
            </a:r>
            <a:r>
              <a:rPr lang="en-US" dirty="0" smtClean="0"/>
              <a:t>()"</a:t>
            </a:r>
          </a:p>
          <a:p>
            <a:pPr marL="0" lvl="0" indent="0" algn="l" rtl="0">
              <a:spcBef>
                <a:spcPts val="0"/>
              </a:spcBef>
              <a:spcAft>
                <a:spcPts val="0"/>
              </a:spcAft>
              <a:buNone/>
            </a:pPr>
            <a:r>
              <a:rPr lang="en-US" dirty="0" smtClean="0"/>
              <a:t>This syntax is called event binding in Angular. The left part of the equals symbol refers</a:t>
            </a:r>
          </a:p>
          <a:p>
            <a:pPr marL="0" lvl="0" indent="0" algn="l" rtl="0">
              <a:spcBef>
                <a:spcPts val="0"/>
              </a:spcBef>
              <a:spcAft>
                <a:spcPts val="0"/>
              </a:spcAft>
              <a:buNone/>
            </a:pPr>
            <a:r>
              <a:rPr lang="en-US" dirty="0" smtClean="0"/>
              <a:t>to the event we are binding to. In this case, it is the click event. Just like how the</a:t>
            </a:r>
          </a:p>
          <a:p>
            <a:pPr marL="0" lvl="0" indent="0" algn="l" rtl="0">
              <a:spcBef>
                <a:spcPts val="0"/>
              </a:spcBef>
              <a:spcAft>
                <a:spcPts val="0"/>
              </a:spcAft>
              <a:buNone/>
            </a:pPr>
            <a:r>
              <a:rPr lang="en-US" dirty="0" smtClean="0"/>
              <a:t>square-bracket notation refers to data flowing from the component to the UI, the</a:t>
            </a:r>
          </a:p>
          <a:p>
            <a:pPr marL="0" lvl="0" indent="0" algn="l" rtl="0">
              <a:spcBef>
                <a:spcPts val="0"/>
              </a:spcBef>
              <a:spcAft>
                <a:spcPts val="0"/>
              </a:spcAft>
              <a:buNone/>
            </a:pPr>
            <a:r>
              <a:rPr lang="en-US" dirty="0" smtClean="0"/>
              <a:t>parentheses notation refers to events. And the name between the parentheses is the</a:t>
            </a:r>
          </a:p>
          <a:p>
            <a:pPr marL="0" lvl="0" indent="0" algn="l" rtl="0">
              <a:spcBef>
                <a:spcPts val="0"/>
              </a:spcBef>
              <a:spcAft>
                <a:spcPts val="0"/>
              </a:spcAft>
              <a:buNone/>
            </a:pPr>
            <a:r>
              <a:rPr lang="en-US" dirty="0" smtClean="0"/>
              <a:t>name of the event we care about</a:t>
            </a:r>
          </a:p>
          <a:p>
            <a:pPr marL="0" lvl="0" indent="0" algn="l" rtl="0">
              <a:spcBef>
                <a:spcPts val="0"/>
              </a:spcBef>
              <a:spcAft>
                <a:spcPts val="0"/>
              </a:spcAft>
              <a:buNone/>
            </a:pPr>
            <a:r>
              <a:rPr lang="en-US" dirty="0" smtClean="0"/>
              <a:t>In this case, we are telling Angular that we are interested in the click event on this</a:t>
            </a:r>
          </a:p>
          <a:p>
            <a:pPr marL="0" lvl="0" indent="0" algn="l" rtl="0">
              <a:spcBef>
                <a:spcPts val="0"/>
              </a:spcBef>
              <a:spcAft>
                <a:spcPts val="0"/>
              </a:spcAft>
              <a:buNone/>
            </a:pPr>
            <a:r>
              <a:rPr lang="en-US" dirty="0" smtClean="0"/>
              <a:t>element. The right part of the equals symbol then refers to the template statement</a:t>
            </a:r>
          </a:p>
          <a:p>
            <a:pPr marL="0" lvl="0" indent="0" algn="l" rtl="0">
              <a:spcBef>
                <a:spcPts val="0"/>
              </a:spcBef>
              <a:spcAft>
                <a:spcPts val="0"/>
              </a:spcAft>
              <a:buNone/>
            </a:pPr>
            <a:r>
              <a:rPr lang="en-US" dirty="0" smtClean="0"/>
              <a:t>that Angular should execute whenever the event is triggered. In this case, we want it</a:t>
            </a:r>
          </a:p>
          <a:p>
            <a:pPr marL="0" lvl="0" indent="0" algn="l" rtl="0">
              <a:spcBef>
                <a:spcPts val="0"/>
              </a:spcBef>
              <a:spcAft>
                <a:spcPts val="0"/>
              </a:spcAft>
              <a:buNone/>
            </a:pPr>
            <a:r>
              <a:rPr lang="en-US" dirty="0" smtClean="0"/>
              <a:t>to execute the new function we created, </a:t>
            </a:r>
            <a:r>
              <a:rPr lang="en-US" dirty="0" err="1" smtClean="0"/>
              <a:t>toggleFavorite</a:t>
            </a:r>
            <a:endParaRPr lang="en-US" dirty="0" smtClean="0"/>
          </a:p>
          <a:p>
            <a:pPr marL="0" lvl="0" indent="0" algn="l" rtl="0">
              <a:spcBef>
                <a:spcPts val="0"/>
              </a:spcBef>
              <a:spcAft>
                <a:spcPts val="0"/>
              </a:spcAft>
              <a:buNone/>
            </a:pPr>
            <a:r>
              <a:rPr lang="en-US" dirty="0" smtClean="0"/>
              <a:t>Notice the other interesting thing, which is Angular data binding at play. When we</a:t>
            </a:r>
          </a:p>
          <a:p>
            <a:pPr marL="0" lvl="0" indent="0" algn="l" rtl="0">
              <a:spcBef>
                <a:spcPts val="0"/>
              </a:spcBef>
              <a:spcAft>
                <a:spcPts val="0"/>
              </a:spcAft>
              <a:buNone/>
            </a:pPr>
            <a:r>
              <a:rPr lang="en-US" dirty="0" smtClean="0"/>
              <a:t>click the button, our </a:t>
            </a:r>
            <a:r>
              <a:rPr lang="en-US" dirty="0" err="1" smtClean="0"/>
              <a:t>toggleFavorite</a:t>
            </a:r>
            <a:r>
              <a:rPr lang="en-US" dirty="0" smtClean="0"/>
              <a:t> function is executed. This flips the value of</a:t>
            </a:r>
          </a:p>
          <a:p>
            <a:pPr marL="0" lvl="0" indent="0" algn="l" rtl="0">
              <a:spcBef>
                <a:spcPts val="0"/>
              </a:spcBef>
              <a:spcAft>
                <a:spcPts val="0"/>
              </a:spcAft>
              <a:buNone/>
            </a:pPr>
            <a:r>
              <a:rPr lang="en-US" dirty="0" smtClean="0"/>
              <a:t>favorite from false to true . This in turn triggers the other Angular binding, which</a:t>
            </a:r>
          </a:p>
          <a:p>
            <a:pPr marL="0" lvl="0" indent="0" algn="l" rtl="0">
              <a:spcBef>
                <a:spcPts val="0"/>
              </a:spcBef>
              <a:spcAft>
                <a:spcPts val="0"/>
              </a:spcAft>
              <a:buNone/>
            </a:pPr>
            <a:r>
              <a:rPr lang="en-US" dirty="0" smtClean="0"/>
              <a:t>is the disabled property of the button, thus disabling the button after the first click.</a:t>
            </a:r>
          </a:p>
          <a:p>
            <a:pPr marL="0" lvl="0" indent="0" algn="l" rtl="0">
              <a:spcBef>
                <a:spcPts val="0"/>
              </a:spcBef>
              <a:spcAft>
                <a:spcPts val="0"/>
              </a:spcAft>
              <a:buNone/>
            </a:pPr>
            <a:r>
              <a:rPr lang="en-US" dirty="0" smtClean="0"/>
              <a:t>We don’t have to do anything extra to get these benefits, which is the beauty of data</a:t>
            </a:r>
          </a:p>
          <a:p>
            <a:pPr marL="0" lvl="0" indent="0" algn="l" rtl="0">
              <a:spcBef>
                <a:spcPts val="0"/>
              </a:spcBef>
              <a:spcAft>
                <a:spcPts val="0"/>
              </a:spcAft>
              <a:buNone/>
            </a:pPr>
            <a:r>
              <a:rPr lang="en-US" dirty="0" smtClean="0"/>
              <a:t>binding.</a:t>
            </a:r>
          </a:p>
          <a:p>
            <a:pPr marL="0" lvl="0" indent="0" algn="l" rtl="0">
              <a:spcBef>
                <a:spcPts val="0"/>
              </a:spcBef>
              <a:spcAft>
                <a:spcPts val="0"/>
              </a:spcAft>
              <a:buNone/>
            </a:pPr>
            <a:r>
              <a:rPr lang="en-US" dirty="0" smtClean="0"/>
              <a:t>There are times when we might also care about the actual event triggered. In those</a:t>
            </a:r>
          </a:p>
          <a:p>
            <a:pPr marL="0" lvl="0" indent="0" algn="l" rtl="0">
              <a:spcBef>
                <a:spcPts val="0"/>
              </a:spcBef>
              <a:spcAft>
                <a:spcPts val="0"/>
              </a:spcAft>
              <a:buNone/>
            </a:pPr>
            <a:r>
              <a:rPr lang="en-US" dirty="0" smtClean="0"/>
              <a:t>cases, Angular gives you access to the underlying DOM event by giving access to a</a:t>
            </a:r>
          </a:p>
          <a:p>
            <a:pPr marL="0" lvl="0" indent="0" algn="l" rtl="0">
              <a:spcBef>
                <a:spcPts val="0"/>
              </a:spcBef>
              <a:spcAft>
                <a:spcPts val="0"/>
              </a:spcAft>
              <a:buNone/>
            </a:pPr>
            <a:r>
              <a:rPr lang="en-US" dirty="0" smtClean="0"/>
              <a:t>special variable $event . You can access it or even pass it to your function as follows</a:t>
            </a:r>
            <a:endParaRPr dirty="0"/>
          </a:p>
        </p:txBody>
      </p:sp>
    </p:spTree>
    <p:extLst>
      <p:ext uri="{BB962C8B-B14F-4D97-AF65-F5344CB8AC3E}">
        <p14:creationId xmlns:p14="http://schemas.microsoft.com/office/powerpoint/2010/main" val="220768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 have worked on using the data in our component to both render values and</a:t>
            </a:r>
          </a:p>
          <a:p>
            <a:pPr marL="0" lvl="0" indent="0" algn="l" rtl="0">
              <a:spcBef>
                <a:spcPts val="0"/>
              </a:spcBef>
              <a:spcAft>
                <a:spcPts val="0"/>
              </a:spcAft>
              <a:buNone/>
            </a:pPr>
            <a:r>
              <a:rPr lang="en-US" dirty="0" smtClean="0"/>
              <a:t>change the look and feel of our component. In this section, we will start understand‐</a:t>
            </a:r>
          </a:p>
          <a:p>
            <a:pPr marL="0" lvl="0" indent="0" algn="l" rtl="0">
              <a:spcBef>
                <a:spcPts val="0"/>
              </a:spcBef>
              <a:spcAft>
                <a:spcPts val="0"/>
              </a:spcAft>
              <a:buNone/>
            </a:pPr>
            <a:r>
              <a:rPr lang="en-US" dirty="0" err="1" smtClean="0"/>
              <a:t>ing</a:t>
            </a:r>
            <a:r>
              <a:rPr lang="en-US" dirty="0" smtClean="0"/>
              <a:t> how to handle user interactions, and work with events and event binding in</a:t>
            </a:r>
          </a:p>
          <a:p>
            <a:pPr marL="0" lvl="0" indent="0" algn="l" rtl="0">
              <a:spcBef>
                <a:spcPts val="0"/>
              </a:spcBef>
              <a:spcAft>
                <a:spcPts val="0"/>
              </a:spcAft>
              <a:buNone/>
            </a:pPr>
            <a:r>
              <a:rPr lang="en-US" dirty="0" smtClean="0"/>
              <a:t>Angular.</a:t>
            </a:r>
          </a:p>
          <a:p>
            <a:pPr marL="0" lvl="0" indent="0" algn="l" rtl="0">
              <a:spcBef>
                <a:spcPts val="0"/>
              </a:spcBef>
              <a:spcAft>
                <a:spcPts val="0"/>
              </a:spcAft>
              <a:buNone/>
            </a:pPr>
            <a:r>
              <a:rPr lang="en-US" dirty="0" smtClean="0"/>
              <a:t>Say we wanted to have a button that allows users to add the stock to their list of favor‐</a:t>
            </a:r>
          </a:p>
          <a:p>
            <a:pPr marL="0" lvl="0" indent="0" algn="l" rtl="0">
              <a:spcBef>
                <a:spcPts val="0"/>
              </a:spcBef>
              <a:spcAft>
                <a:spcPts val="0"/>
              </a:spcAft>
              <a:buNone/>
            </a:pPr>
            <a:r>
              <a:rPr lang="en-US" dirty="0" err="1" smtClean="0"/>
              <a:t>ite</a:t>
            </a:r>
            <a:r>
              <a:rPr lang="en-US" dirty="0" smtClean="0"/>
              <a:t> stocks. Generally, with a button like this, when the user clicks it, we would want to</a:t>
            </a:r>
          </a:p>
          <a:p>
            <a:pPr marL="0" lvl="0" indent="0" algn="l" rtl="0">
              <a:spcBef>
                <a:spcPts val="0"/>
              </a:spcBef>
              <a:spcAft>
                <a:spcPts val="0"/>
              </a:spcAft>
              <a:buNone/>
            </a:pPr>
            <a:r>
              <a:rPr lang="en-US" dirty="0" smtClean="0"/>
              <a:t>make some server call and then process the result. So far, since we are working with</a:t>
            </a:r>
          </a:p>
          <a:p>
            <a:pPr marL="0" lvl="0" indent="0" algn="l" rtl="0">
              <a:spcBef>
                <a:spcPts val="0"/>
              </a:spcBef>
              <a:spcAft>
                <a:spcPts val="0"/>
              </a:spcAft>
              <a:buNone/>
            </a:pPr>
            <a:r>
              <a:rPr lang="en-US" dirty="0" smtClean="0"/>
              <a:t>very simple examples, let’s just say we wanted to handle this click and get a hook to it</a:t>
            </a:r>
          </a:p>
          <a:p>
            <a:pPr marL="0" lvl="0" indent="0" algn="l" rtl="0">
              <a:spcBef>
                <a:spcPts val="0"/>
              </a:spcBef>
              <a:spcAft>
                <a:spcPts val="0"/>
              </a:spcAft>
              <a:buNone/>
            </a:pPr>
            <a:r>
              <a:rPr lang="en-US" dirty="0" smtClean="0"/>
              <a:t>in our component. Let’s see how we might accomplish that.</a:t>
            </a:r>
          </a:p>
          <a:p>
            <a:pPr marL="0" lvl="0" indent="0" algn="l" rtl="0">
              <a:spcBef>
                <a:spcPts val="0"/>
              </a:spcBef>
              <a:spcAft>
                <a:spcPts val="0"/>
              </a:spcAft>
              <a:buNone/>
            </a:pPr>
            <a:r>
              <a:rPr lang="en-US" dirty="0" smtClean="0"/>
              <a:t>We have added a new public </a:t>
            </a:r>
            <a:r>
              <a:rPr lang="en-US" dirty="0" err="1" smtClean="0"/>
              <a:t>boolean</a:t>
            </a:r>
            <a:r>
              <a:rPr lang="en-US" dirty="0" smtClean="0"/>
              <a:t> member variable called favorite , which is </a:t>
            </a:r>
            <a:r>
              <a:rPr lang="en-US" dirty="0" err="1" smtClean="0"/>
              <a:t>ini</a:t>
            </a:r>
            <a:r>
              <a:rPr lang="en-US" dirty="0" smtClean="0"/>
              <a:t>‐</a:t>
            </a:r>
          </a:p>
          <a:p>
            <a:pPr marL="0" lvl="0" indent="0" algn="l" rtl="0">
              <a:spcBef>
                <a:spcPts val="0"/>
              </a:spcBef>
              <a:spcAft>
                <a:spcPts val="0"/>
              </a:spcAft>
              <a:buNone/>
            </a:pPr>
            <a:r>
              <a:rPr lang="en-US" dirty="0" err="1" smtClean="0"/>
              <a:t>tialized</a:t>
            </a:r>
            <a:r>
              <a:rPr lang="en-US" dirty="0" smtClean="0"/>
              <a:t> with a false value. We then added a new function called </a:t>
            </a:r>
            <a:r>
              <a:rPr lang="en-US" dirty="0" err="1" smtClean="0"/>
              <a:t>toggleFavorite</a:t>
            </a:r>
            <a:r>
              <a:rPr lang="en-US" dirty="0" smtClean="0"/>
              <a:t>() ,</a:t>
            </a:r>
          </a:p>
          <a:p>
            <a:pPr marL="0" lvl="0" indent="0" algn="l" rtl="0">
              <a:spcBef>
                <a:spcPts val="0"/>
              </a:spcBef>
              <a:spcAft>
                <a:spcPts val="0"/>
              </a:spcAft>
              <a:buNone/>
            </a:pPr>
            <a:r>
              <a:rPr lang="en-US" dirty="0" smtClean="0"/>
              <a:t>which simply flips the </a:t>
            </a:r>
            <a:r>
              <a:rPr lang="en-US" dirty="0" err="1" smtClean="0"/>
              <a:t>boolean</a:t>
            </a:r>
            <a:r>
              <a:rPr lang="en-US" dirty="0" smtClean="0"/>
              <a:t> value of favorite . We are also printing a log in the</a:t>
            </a:r>
          </a:p>
          <a:p>
            <a:pPr marL="0" lvl="0" indent="0" algn="l" rtl="0">
              <a:spcBef>
                <a:spcPts val="0"/>
              </a:spcBef>
              <a:spcAft>
                <a:spcPts val="0"/>
              </a:spcAft>
              <a:buNone/>
            </a:pPr>
            <a:r>
              <a:rPr lang="en-US" dirty="0" smtClean="0"/>
              <a:t>console to ensure this is getting triggered.</a:t>
            </a:r>
          </a:p>
          <a:p>
            <a:pPr marL="0" lvl="0" indent="0" algn="l" rtl="0">
              <a:spcBef>
                <a:spcPts val="0"/>
              </a:spcBef>
              <a:spcAft>
                <a:spcPts val="0"/>
              </a:spcAft>
              <a:buNone/>
            </a:pPr>
            <a:r>
              <a:rPr lang="en-US" dirty="0" smtClean="0"/>
              <a:t>We have added a new button in the stock-item.component.html file to allow users to</a:t>
            </a:r>
          </a:p>
          <a:p>
            <a:pPr marL="0" lvl="0" indent="0" algn="l" rtl="0">
              <a:spcBef>
                <a:spcPts val="0"/>
              </a:spcBef>
              <a:spcAft>
                <a:spcPts val="0"/>
              </a:spcAft>
              <a:buNone/>
            </a:pPr>
            <a:r>
              <a:rPr lang="en-US" dirty="0" smtClean="0"/>
              <a:t>click and add the stock to their favorite set. We are using the data-binding concept</a:t>
            </a:r>
          </a:p>
          <a:p>
            <a:pPr marL="0" lvl="0" indent="0" algn="l" rtl="0">
              <a:spcBef>
                <a:spcPts val="0"/>
              </a:spcBef>
              <a:spcAft>
                <a:spcPts val="0"/>
              </a:spcAft>
              <a:buNone/>
            </a:pPr>
            <a:r>
              <a:rPr lang="en-US" dirty="0" smtClean="0"/>
              <a:t>from the previous section on the disabled property. Thus, we are disabling the but‐</a:t>
            </a:r>
          </a:p>
          <a:p>
            <a:pPr marL="0" lvl="0" indent="0" algn="l" rtl="0">
              <a:spcBef>
                <a:spcPts val="0"/>
              </a:spcBef>
              <a:spcAft>
                <a:spcPts val="0"/>
              </a:spcAft>
              <a:buNone/>
            </a:pPr>
            <a:r>
              <a:rPr lang="en-US" dirty="0" smtClean="0"/>
              <a:t>ton based on the </a:t>
            </a:r>
            <a:r>
              <a:rPr lang="en-US" dirty="0" err="1" smtClean="0"/>
              <a:t>boolean</a:t>
            </a:r>
            <a:r>
              <a:rPr lang="en-US" dirty="0" smtClean="0"/>
              <a:t> value favorite . If favorite is true , the button will be dis‐</a:t>
            </a:r>
          </a:p>
          <a:p>
            <a:pPr marL="0" lvl="0" indent="0" algn="l" rtl="0">
              <a:spcBef>
                <a:spcPts val="0"/>
              </a:spcBef>
              <a:spcAft>
                <a:spcPts val="0"/>
              </a:spcAft>
              <a:buNone/>
            </a:pPr>
            <a:r>
              <a:rPr lang="en-US" dirty="0" smtClean="0"/>
              <a:t>abled, and if it is false , the button will be enabled. Thus, by default, the button is</a:t>
            </a:r>
          </a:p>
          <a:p>
            <a:pPr marL="0" lvl="0" indent="0" algn="l" rtl="0">
              <a:spcBef>
                <a:spcPts val="0"/>
              </a:spcBef>
              <a:spcAft>
                <a:spcPts val="0"/>
              </a:spcAft>
              <a:buNone/>
            </a:pPr>
            <a:r>
              <a:rPr lang="en-US" dirty="0" smtClean="0"/>
              <a:t>enabled.</a:t>
            </a:r>
          </a:p>
          <a:p>
            <a:pPr marL="0" lvl="0" indent="0" algn="l" rtl="0">
              <a:spcBef>
                <a:spcPts val="0"/>
              </a:spcBef>
              <a:spcAft>
                <a:spcPts val="0"/>
              </a:spcAft>
              <a:buNone/>
            </a:pPr>
            <a:r>
              <a:rPr lang="en-US" dirty="0" smtClean="0"/>
              <a:t>The other major thing we have on the element is this fragment:</a:t>
            </a:r>
          </a:p>
          <a:p>
            <a:pPr marL="0" lvl="0" indent="0" algn="l" rtl="0">
              <a:spcBef>
                <a:spcPts val="0"/>
              </a:spcBef>
              <a:spcAft>
                <a:spcPts val="0"/>
              </a:spcAft>
              <a:buNone/>
            </a:pPr>
            <a:r>
              <a:rPr lang="en-US" dirty="0" smtClean="0"/>
              <a:t>(click)="</a:t>
            </a:r>
            <a:r>
              <a:rPr lang="en-US" dirty="0" err="1" smtClean="0"/>
              <a:t>toggleFavorite</a:t>
            </a:r>
            <a:r>
              <a:rPr lang="en-US" dirty="0" smtClean="0"/>
              <a:t>()"</a:t>
            </a:r>
          </a:p>
          <a:p>
            <a:pPr marL="0" lvl="0" indent="0" algn="l" rtl="0">
              <a:spcBef>
                <a:spcPts val="0"/>
              </a:spcBef>
              <a:spcAft>
                <a:spcPts val="0"/>
              </a:spcAft>
              <a:buNone/>
            </a:pPr>
            <a:r>
              <a:rPr lang="en-US" dirty="0" smtClean="0"/>
              <a:t>This syntax is called event binding in Angular. The left part of the equals symbol refers</a:t>
            </a:r>
          </a:p>
          <a:p>
            <a:pPr marL="0" lvl="0" indent="0" algn="l" rtl="0">
              <a:spcBef>
                <a:spcPts val="0"/>
              </a:spcBef>
              <a:spcAft>
                <a:spcPts val="0"/>
              </a:spcAft>
              <a:buNone/>
            </a:pPr>
            <a:r>
              <a:rPr lang="en-US" dirty="0" smtClean="0"/>
              <a:t>to the event we are binding to. In this case, it is the click event. Just like how the</a:t>
            </a:r>
          </a:p>
          <a:p>
            <a:pPr marL="0" lvl="0" indent="0" algn="l" rtl="0">
              <a:spcBef>
                <a:spcPts val="0"/>
              </a:spcBef>
              <a:spcAft>
                <a:spcPts val="0"/>
              </a:spcAft>
              <a:buNone/>
            </a:pPr>
            <a:r>
              <a:rPr lang="en-US" dirty="0" smtClean="0"/>
              <a:t>square-bracket notation refers to data flowing from the component to the UI, the</a:t>
            </a:r>
          </a:p>
          <a:p>
            <a:pPr marL="0" lvl="0" indent="0" algn="l" rtl="0">
              <a:spcBef>
                <a:spcPts val="0"/>
              </a:spcBef>
              <a:spcAft>
                <a:spcPts val="0"/>
              </a:spcAft>
              <a:buNone/>
            </a:pPr>
            <a:r>
              <a:rPr lang="en-US" dirty="0" smtClean="0"/>
              <a:t>parentheses notation refers to events. And the name between the parentheses is the</a:t>
            </a:r>
          </a:p>
          <a:p>
            <a:pPr marL="0" lvl="0" indent="0" algn="l" rtl="0">
              <a:spcBef>
                <a:spcPts val="0"/>
              </a:spcBef>
              <a:spcAft>
                <a:spcPts val="0"/>
              </a:spcAft>
              <a:buNone/>
            </a:pPr>
            <a:r>
              <a:rPr lang="en-US" dirty="0" smtClean="0"/>
              <a:t>name of the event we care about</a:t>
            </a:r>
          </a:p>
          <a:p>
            <a:pPr marL="0" lvl="0" indent="0" algn="l" rtl="0">
              <a:spcBef>
                <a:spcPts val="0"/>
              </a:spcBef>
              <a:spcAft>
                <a:spcPts val="0"/>
              </a:spcAft>
              <a:buNone/>
            </a:pPr>
            <a:r>
              <a:rPr lang="en-US" dirty="0" smtClean="0"/>
              <a:t>In this case, we are telling Angular that we are interested in the click event on this</a:t>
            </a:r>
          </a:p>
          <a:p>
            <a:pPr marL="0" lvl="0" indent="0" algn="l" rtl="0">
              <a:spcBef>
                <a:spcPts val="0"/>
              </a:spcBef>
              <a:spcAft>
                <a:spcPts val="0"/>
              </a:spcAft>
              <a:buNone/>
            </a:pPr>
            <a:r>
              <a:rPr lang="en-US" dirty="0" smtClean="0"/>
              <a:t>element. The right part of the equals symbol then refers to the template statement</a:t>
            </a:r>
          </a:p>
          <a:p>
            <a:pPr marL="0" lvl="0" indent="0" algn="l" rtl="0">
              <a:spcBef>
                <a:spcPts val="0"/>
              </a:spcBef>
              <a:spcAft>
                <a:spcPts val="0"/>
              </a:spcAft>
              <a:buNone/>
            </a:pPr>
            <a:r>
              <a:rPr lang="en-US" dirty="0" smtClean="0"/>
              <a:t>that Angular should execute whenever the event is triggered. In this case, we want it</a:t>
            </a:r>
          </a:p>
          <a:p>
            <a:pPr marL="0" lvl="0" indent="0" algn="l" rtl="0">
              <a:spcBef>
                <a:spcPts val="0"/>
              </a:spcBef>
              <a:spcAft>
                <a:spcPts val="0"/>
              </a:spcAft>
              <a:buNone/>
            </a:pPr>
            <a:r>
              <a:rPr lang="en-US" dirty="0" smtClean="0"/>
              <a:t>to execute the new function we created, </a:t>
            </a:r>
            <a:r>
              <a:rPr lang="en-US" dirty="0" err="1" smtClean="0"/>
              <a:t>toggleFavorite</a:t>
            </a:r>
            <a:endParaRPr lang="en-US" dirty="0" smtClean="0"/>
          </a:p>
          <a:p>
            <a:pPr marL="0" lvl="0" indent="0" algn="l" rtl="0">
              <a:spcBef>
                <a:spcPts val="0"/>
              </a:spcBef>
              <a:spcAft>
                <a:spcPts val="0"/>
              </a:spcAft>
              <a:buNone/>
            </a:pPr>
            <a:r>
              <a:rPr lang="en-US" dirty="0" smtClean="0"/>
              <a:t>Notice the other interesting thing, which is Angular data binding at play. When we</a:t>
            </a:r>
          </a:p>
          <a:p>
            <a:pPr marL="0" lvl="0" indent="0" algn="l" rtl="0">
              <a:spcBef>
                <a:spcPts val="0"/>
              </a:spcBef>
              <a:spcAft>
                <a:spcPts val="0"/>
              </a:spcAft>
              <a:buNone/>
            </a:pPr>
            <a:r>
              <a:rPr lang="en-US" dirty="0" smtClean="0"/>
              <a:t>click the button, our </a:t>
            </a:r>
            <a:r>
              <a:rPr lang="en-US" dirty="0" err="1" smtClean="0"/>
              <a:t>toggleFavorite</a:t>
            </a:r>
            <a:r>
              <a:rPr lang="en-US" dirty="0" smtClean="0"/>
              <a:t> function is executed. This flips the value of</a:t>
            </a:r>
          </a:p>
          <a:p>
            <a:pPr marL="0" lvl="0" indent="0" algn="l" rtl="0">
              <a:spcBef>
                <a:spcPts val="0"/>
              </a:spcBef>
              <a:spcAft>
                <a:spcPts val="0"/>
              </a:spcAft>
              <a:buNone/>
            </a:pPr>
            <a:r>
              <a:rPr lang="en-US" dirty="0" smtClean="0"/>
              <a:t>favorite from false to true . This in turn triggers the other Angular binding, which</a:t>
            </a:r>
          </a:p>
          <a:p>
            <a:pPr marL="0" lvl="0" indent="0" algn="l" rtl="0">
              <a:spcBef>
                <a:spcPts val="0"/>
              </a:spcBef>
              <a:spcAft>
                <a:spcPts val="0"/>
              </a:spcAft>
              <a:buNone/>
            </a:pPr>
            <a:r>
              <a:rPr lang="en-US" dirty="0" smtClean="0"/>
              <a:t>is the disabled property of the button, thus disabling the button after the first click.</a:t>
            </a:r>
          </a:p>
          <a:p>
            <a:pPr marL="0" lvl="0" indent="0" algn="l" rtl="0">
              <a:spcBef>
                <a:spcPts val="0"/>
              </a:spcBef>
              <a:spcAft>
                <a:spcPts val="0"/>
              </a:spcAft>
              <a:buNone/>
            </a:pPr>
            <a:r>
              <a:rPr lang="en-US" dirty="0" smtClean="0"/>
              <a:t>We don’t have to do anything extra to get these benefits, which is the beauty of data</a:t>
            </a:r>
          </a:p>
          <a:p>
            <a:pPr marL="0" lvl="0" indent="0" algn="l" rtl="0">
              <a:spcBef>
                <a:spcPts val="0"/>
              </a:spcBef>
              <a:spcAft>
                <a:spcPts val="0"/>
              </a:spcAft>
              <a:buNone/>
            </a:pPr>
            <a:r>
              <a:rPr lang="en-US" dirty="0" smtClean="0"/>
              <a:t>binding.</a:t>
            </a:r>
          </a:p>
          <a:p>
            <a:pPr marL="0" lvl="0" indent="0" algn="l" rtl="0">
              <a:spcBef>
                <a:spcPts val="0"/>
              </a:spcBef>
              <a:spcAft>
                <a:spcPts val="0"/>
              </a:spcAft>
              <a:buNone/>
            </a:pPr>
            <a:r>
              <a:rPr lang="en-US" dirty="0" smtClean="0"/>
              <a:t>There are times when we might also care about the actual event triggered. In those</a:t>
            </a:r>
          </a:p>
          <a:p>
            <a:pPr marL="0" lvl="0" indent="0" algn="l" rtl="0">
              <a:spcBef>
                <a:spcPts val="0"/>
              </a:spcBef>
              <a:spcAft>
                <a:spcPts val="0"/>
              </a:spcAft>
              <a:buNone/>
            </a:pPr>
            <a:r>
              <a:rPr lang="en-US" dirty="0" smtClean="0"/>
              <a:t>cases, Angular gives you access to the underlying DOM event by giving access to a</a:t>
            </a:r>
          </a:p>
          <a:p>
            <a:pPr marL="0" lvl="0" indent="0" algn="l" rtl="0">
              <a:spcBef>
                <a:spcPts val="0"/>
              </a:spcBef>
              <a:spcAft>
                <a:spcPts val="0"/>
              </a:spcAft>
              <a:buNone/>
            </a:pPr>
            <a:r>
              <a:rPr lang="en-US" dirty="0" smtClean="0"/>
              <a:t>special variable $event . You can access it or even pass it to your function as follows</a:t>
            </a:r>
            <a:endParaRPr dirty="0"/>
          </a:p>
        </p:txBody>
      </p:sp>
    </p:spTree>
    <p:extLst>
      <p:ext uri="{BB962C8B-B14F-4D97-AF65-F5344CB8AC3E}">
        <p14:creationId xmlns:p14="http://schemas.microsoft.com/office/powerpoint/2010/main" val="1056611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977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0116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last part of this chapter covers something that is more of a best practice, but it is</a:t>
            </a:r>
          </a:p>
          <a:p>
            <a:pPr marL="0" lvl="0" indent="0" algn="l" rtl="0">
              <a:spcBef>
                <a:spcPts val="0"/>
              </a:spcBef>
              <a:spcAft>
                <a:spcPts val="0"/>
              </a:spcAft>
              <a:buNone/>
            </a:pPr>
            <a:r>
              <a:rPr lang="en-US" dirty="0" smtClean="0"/>
              <a:t>worth adopting—especially as we aim to build large, maintainable web applications</a:t>
            </a:r>
          </a:p>
          <a:p>
            <a:pPr marL="0" lvl="0" indent="0" algn="l" rtl="0">
              <a:spcBef>
                <a:spcPts val="0"/>
              </a:spcBef>
              <a:spcAft>
                <a:spcPts val="0"/>
              </a:spcAft>
              <a:buNone/>
            </a:pPr>
            <a:r>
              <a:rPr lang="en-US" dirty="0" smtClean="0"/>
              <a:t>using Angular. We want to use encapsulation to ensure that our components don’t</a:t>
            </a:r>
          </a:p>
          <a:p>
            <a:pPr marL="0" lvl="0" indent="0" algn="l" rtl="0">
              <a:spcBef>
                <a:spcPts val="0"/>
              </a:spcBef>
              <a:spcAft>
                <a:spcPts val="0"/>
              </a:spcAft>
              <a:buNone/>
            </a:pPr>
            <a:r>
              <a:rPr lang="en-US" dirty="0" smtClean="0"/>
              <a:t>work with lower-level abstractions and properties, like we did previously where the</a:t>
            </a:r>
          </a:p>
          <a:p>
            <a:pPr marL="0" lvl="0" indent="0" algn="l" rtl="0">
              <a:spcBef>
                <a:spcPts val="0"/>
              </a:spcBef>
              <a:spcAft>
                <a:spcPts val="0"/>
              </a:spcAft>
              <a:buNone/>
            </a:pPr>
            <a:r>
              <a:rPr lang="en-US" dirty="0" smtClean="0"/>
              <a:t>stock widget gets an individual name, price, etc. At the same time, we want to lever‐</a:t>
            </a:r>
          </a:p>
          <a:p>
            <a:pPr marL="0" lvl="0" indent="0" algn="l" rtl="0">
              <a:spcBef>
                <a:spcPts val="0"/>
              </a:spcBef>
              <a:spcAft>
                <a:spcPts val="0"/>
              </a:spcAft>
              <a:buNone/>
            </a:pPr>
            <a:r>
              <a:rPr lang="en-US" dirty="0" smtClean="0"/>
              <a:t>age </a:t>
            </a:r>
            <a:r>
              <a:rPr lang="en-US" dirty="0" err="1" smtClean="0"/>
              <a:t>TypeScript</a:t>
            </a:r>
            <a:r>
              <a:rPr lang="en-US" dirty="0" smtClean="0"/>
              <a:t> to make it easier to understand and reason about our application and</a:t>
            </a:r>
          </a:p>
          <a:p>
            <a:pPr marL="0" lvl="0" indent="0" algn="l" rtl="0">
              <a:spcBef>
                <a:spcPts val="0"/>
              </a:spcBef>
              <a:spcAft>
                <a:spcPts val="0"/>
              </a:spcAft>
              <a:buNone/>
            </a:pPr>
            <a:r>
              <a:rPr lang="en-US" dirty="0" smtClean="0"/>
              <a:t>its behavior. To this extent, we should ideally model our stock itself as a type in Type‐</a:t>
            </a:r>
          </a:p>
          <a:p>
            <a:pPr marL="0" lvl="0" indent="0" algn="l" rtl="0">
              <a:spcBef>
                <a:spcPts val="0"/>
              </a:spcBef>
              <a:spcAft>
                <a:spcPts val="0"/>
              </a:spcAft>
              <a:buNone/>
            </a:pPr>
            <a:r>
              <a:rPr lang="en-US" dirty="0" smtClean="0"/>
              <a:t>Script, and leverage that instead</a:t>
            </a:r>
          </a:p>
          <a:p>
            <a:pPr marL="0" lvl="0" indent="0" algn="l" rtl="0">
              <a:spcBef>
                <a:spcPts val="0"/>
              </a:spcBef>
              <a:spcAft>
                <a:spcPts val="0"/>
              </a:spcAft>
              <a:buNone/>
            </a:pPr>
            <a:r>
              <a:rPr lang="en-US" dirty="0" smtClean="0"/>
              <a:t>The way we would do it in </a:t>
            </a:r>
            <a:r>
              <a:rPr lang="en-US" dirty="0" err="1" smtClean="0"/>
              <a:t>TypeScript</a:t>
            </a:r>
            <a:r>
              <a:rPr lang="en-US" dirty="0" smtClean="0"/>
              <a:t> is to define an interface or a class with the </a:t>
            </a:r>
            <a:r>
              <a:rPr lang="en-US" dirty="0" err="1" smtClean="0"/>
              <a:t>defi</a:t>
            </a:r>
            <a:r>
              <a:rPr lang="en-US" dirty="0" smtClean="0"/>
              <a:t>‐</a:t>
            </a:r>
          </a:p>
          <a:p>
            <a:pPr marL="0" lvl="0" indent="0" algn="l" rtl="0">
              <a:spcBef>
                <a:spcPts val="0"/>
              </a:spcBef>
              <a:spcAft>
                <a:spcPts val="0"/>
              </a:spcAft>
              <a:buNone/>
            </a:pPr>
            <a:r>
              <a:rPr lang="en-US" dirty="0" err="1" smtClean="0"/>
              <a:t>nition</a:t>
            </a:r>
            <a:r>
              <a:rPr lang="en-US" dirty="0" smtClean="0"/>
              <a:t> for what belongs in a stock, and use that consistently throughout our </a:t>
            </a:r>
            <a:r>
              <a:rPr lang="en-US" dirty="0" err="1" smtClean="0"/>
              <a:t>applica</a:t>
            </a:r>
            <a:r>
              <a:rPr lang="en-US" dirty="0" smtClean="0"/>
              <a:t>‐</a:t>
            </a:r>
          </a:p>
          <a:p>
            <a:pPr marL="0" lvl="0" indent="0" algn="l" rtl="0">
              <a:spcBef>
                <a:spcPts val="0"/>
              </a:spcBef>
              <a:spcAft>
                <a:spcPts val="0"/>
              </a:spcAft>
              <a:buNone/>
            </a:pPr>
            <a:r>
              <a:rPr lang="en-US" dirty="0" err="1" smtClean="0"/>
              <a:t>tion</a:t>
            </a:r>
            <a:r>
              <a:rPr lang="en-US" dirty="0" smtClean="0"/>
              <a:t>. In this case, since we might want additional logic in addition to just the values</a:t>
            </a:r>
          </a:p>
          <a:p>
            <a:pPr marL="0" lvl="0" indent="0" algn="l" rtl="0">
              <a:spcBef>
                <a:spcPts val="0"/>
              </a:spcBef>
              <a:spcAft>
                <a:spcPts val="0"/>
              </a:spcAft>
              <a:buNone/>
            </a:pPr>
            <a:r>
              <a:rPr lang="en-US" dirty="0" smtClean="0"/>
              <a:t>(calculating whether the price differential is positive or not, for example), we can use</a:t>
            </a:r>
          </a:p>
          <a:p>
            <a:pPr marL="0" lvl="0" indent="0" algn="l" rtl="0">
              <a:spcBef>
                <a:spcPts val="0"/>
              </a:spcBef>
              <a:spcAft>
                <a:spcPts val="0"/>
              </a:spcAft>
              <a:buNone/>
            </a:pPr>
            <a:r>
              <a:rPr lang="en-US" dirty="0" smtClean="0"/>
              <a:t>a class.</a:t>
            </a:r>
          </a:p>
          <a:p>
            <a:pPr marL="0" lvl="0" indent="0" algn="l" rtl="0">
              <a:spcBef>
                <a:spcPts val="0"/>
              </a:spcBef>
              <a:spcAft>
                <a:spcPts val="0"/>
              </a:spcAft>
              <a:buNone/>
            </a:pPr>
            <a:r>
              <a:rPr lang="en-US" dirty="0" smtClean="0"/>
              <a:t>We can use the Angular CLI to quickly generate a skeleton class for us, by running:</a:t>
            </a:r>
          </a:p>
          <a:p>
            <a:pPr marL="0" lvl="0" indent="0" algn="l" rtl="0">
              <a:spcBef>
                <a:spcPts val="0"/>
              </a:spcBef>
              <a:spcAft>
                <a:spcPts val="0"/>
              </a:spcAft>
              <a:buNone/>
            </a:pPr>
            <a:r>
              <a:rPr lang="en-US" dirty="0" smtClean="0"/>
              <a:t>ng generate class model/stock</a:t>
            </a:r>
          </a:p>
          <a:p>
            <a:pPr marL="0" lvl="0" indent="0" algn="l" rtl="0">
              <a:spcBef>
                <a:spcPts val="0"/>
              </a:spcBef>
              <a:spcAft>
                <a:spcPts val="0"/>
              </a:spcAft>
              <a:buNone/>
            </a:pPr>
            <a:r>
              <a:rPr lang="en-US" dirty="0" smtClean="0"/>
              <a:t>This gives us a nice encapsulation while we work with stocks across our application.</a:t>
            </a:r>
          </a:p>
          <a:p>
            <a:pPr marL="0" lvl="0" indent="0" algn="l" rtl="0">
              <a:spcBef>
                <a:spcPts val="0"/>
              </a:spcBef>
              <a:spcAft>
                <a:spcPts val="0"/>
              </a:spcAft>
              <a:buNone/>
            </a:pPr>
            <a:r>
              <a:rPr lang="en-US" dirty="0" smtClean="0"/>
              <a:t>Note that we didn’t actually define the variables name , code , and so on as properties of</a:t>
            </a:r>
          </a:p>
          <a:p>
            <a:pPr marL="0" lvl="0" indent="0" algn="l" rtl="0">
              <a:spcBef>
                <a:spcPts val="0"/>
              </a:spcBef>
              <a:spcAft>
                <a:spcPts val="0"/>
              </a:spcAft>
              <a:buNone/>
            </a:pPr>
            <a:r>
              <a:rPr lang="en-US" dirty="0" smtClean="0"/>
              <a:t>the class. This is because we are using </a:t>
            </a:r>
            <a:r>
              <a:rPr lang="en-US" dirty="0" err="1" smtClean="0"/>
              <a:t>TypeScript’s</a:t>
            </a:r>
            <a:r>
              <a:rPr lang="en-US" dirty="0" smtClean="0"/>
              <a:t> syntactic sugar to automatically</a:t>
            </a:r>
          </a:p>
          <a:p>
            <a:pPr marL="0" lvl="0" indent="0" algn="l" rtl="0">
              <a:spcBef>
                <a:spcPts val="0"/>
              </a:spcBef>
              <a:spcAft>
                <a:spcPts val="0"/>
              </a:spcAft>
              <a:buNone/>
            </a:pPr>
            <a:r>
              <a:rPr lang="en-US" dirty="0" smtClean="0"/>
              <a:t>create the corresponding properties based on the constructor arguments by using the</a:t>
            </a:r>
          </a:p>
          <a:p>
            <a:pPr marL="0" lvl="0" indent="0" algn="l" rtl="0">
              <a:spcBef>
                <a:spcPts val="0"/>
              </a:spcBef>
              <a:spcAft>
                <a:spcPts val="0"/>
              </a:spcAft>
              <a:buNone/>
            </a:pPr>
            <a:r>
              <a:rPr lang="en-US" dirty="0" smtClean="0"/>
              <a:t>public keyword. To learn more about </a:t>
            </a:r>
            <a:r>
              <a:rPr lang="en-US" dirty="0" err="1" smtClean="0"/>
              <a:t>TypeScript</a:t>
            </a:r>
            <a:r>
              <a:rPr lang="en-US" dirty="0" smtClean="0"/>
              <a:t> classes, refer to the official </a:t>
            </a:r>
            <a:r>
              <a:rPr lang="en-US" dirty="0" err="1" smtClean="0"/>
              <a:t>docu</a:t>
            </a:r>
            <a:r>
              <a:rPr lang="en-US" dirty="0" smtClean="0"/>
              <a:t>‐</a:t>
            </a:r>
          </a:p>
          <a:p>
            <a:pPr marL="0" lvl="0" indent="0" algn="l" rtl="0">
              <a:spcBef>
                <a:spcPts val="0"/>
              </a:spcBef>
              <a:spcAft>
                <a:spcPts val="0"/>
              </a:spcAft>
              <a:buNone/>
            </a:pPr>
            <a:r>
              <a:rPr lang="en-US" dirty="0" smtClean="0"/>
              <a:t>mentation. In short, we have created a class with five properties, four coming through</a:t>
            </a:r>
          </a:p>
          <a:p>
            <a:pPr marL="0" lvl="0" indent="0" algn="l" rtl="0">
              <a:spcBef>
                <a:spcPts val="0"/>
              </a:spcBef>
              <a:spcAft>
                <a:spcPts val="0"/>
              </a:spcAft>
              <a:buNone/>
            </a:pPr>
            <a:r>
              <a:rPr lang="en-US" dirty="0" smtClean="0"/>
              <a:t>the constructor and one </a:t>
            </a:r>
            <a:r>
              <a:rPr lang="en-US" dirty="0" err="1" smtClean="0"/>
              <a:t>autoinitialized</a:t>
            </a:r>
            <a:r>
              <a:rPr lang="en-US" dirty="0" smtClean="0"/>
              <a:t>.</a:t>
            </a:r>
          </a:p>
          <a:p>
            <a:pPr marL="0" lvl="0" indent="0" algn="l" rtl="0">
              <a:spcBef>
                <a:spcPts val="0"/>
              </a:spcBef>
              <a:spcAft>
                <a:spcPts val="0"/>
              </a:spcAft>
              <a:buNone/>
            </a:pPr>
            <a:r>
              <a:rPr lang="en-US" dirty="0" smtClean="0"/>
              <a:t>In stock-</a:t>
            </a:r>
            <a:r>
              <a:rPr lang="en-US" dirty="0" err="1" smtClean="0"/>
              <a:t>item.component.ts</a:t>
            </a:r>
            <a:r>
              <a:rPr lang="en-US" dirty="0" smtClean="0"/>
              <a:t>, we imported our new model definition at the top, and</a:t>
            </a:r>
          </a:p>
          <a:p>
            <a:pPr marL="0" lvl="0" indent="0" algn="l" rtl="0">
              <a:spcBef>
                <a:spcPts val="0"/>
              </a:spcBef>
              <a:spcAft>
                <a:spcPts val="0"/>
              </a:spcAft>
              <a:buNone/>
            </a:pPr>
            <a:r>
              <a:rPr lang="en-US" dirty="0" smtClean="0"/>
              <a:t>then replaced all the individual member variables with one variable of type Stock .</a:t>
            </a:r>
          </a:p>
          <a:p>
            <a:pPr marL="0" lvl="0" indent="0" algn="l" rtl="0">
              <a:spcBef>
                <a:spcPts val="0"/>
              </a:spcBef>
              <a:spcAft>
                <a:spcPts val="0"/>
              </a:spcAft>
              <a:buNone/>
            </a:pPr>
            <a:r>
              <a:rPr lang="en-US" dirty="0" smtClean="0"/>
              <a:t>This simplified the code in the component significantly, and encapsulated all the logic</a:t>
            </a:r>
          </a:p>
          <a:p>
            <a:pPr marL="0" lvl="0" indent="0" algn="l" rtl="0">
              <a:spcBef>
                <a:spcPts val="0"/>
              </a:spcBef>
              <a:spcAft>
                <a:spcPts val="0"/>
              </a:spcAft>
              <a:buNone/>
            </a:pPr>
            <a:r>
              <a:rPr lang="en-US" dirty="0" smtClean="0"/>
              <a:t>and underlying functionality within a proper </a:t>
            </a:r>
            <a:r>
              <a:rPr lang="en-US" dirty="0" err="1" smtClean="0"/>
              <a:t>TypeScript</a:t>
            </a:r>
            <a:r>
              <a:rPr lang="en-US" dirty="0" smtClean="0"/>
              <a:t> type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We have made a few changes in the HTML for our stock item. First, most of our ref‐</a:t>
            </a:r>
          </a:p>
          <a:p>
            <a:pPr marL="0" lvl="0" indent="0" algn="l" rtl="0">
              <a:spcBef>
                <a:spcPts val="0"/>
              </a:spcBef>
              <a:spcAft>
                <a:spcPts val="0"/>
              </a:spcAft>
              <a:buNone/>
            </a:pPr>
            <a:r>
              <a:rPr lang="en-US" dirty="0" err="1" smtClean="0"/>
              <a:t>erences</a:t>
            </a:r>
            <a:r>
              <a:rPr lang="en-US" dirty="0" smtClean="0"/>
              <a:t> to the variable are now through the stock variable, instead of directly access‐</a:t>
            </a:r>
          </a:p>
          <a:p>
            <a:pPr marL="0" lvl="0" indent="0" algn="l" rtl="0">
              <a:spcBef>
                <a:spcPts val="0"/>
              </a:spcBef>
              <a:spcAft>
                <a:spcPts val="0"/>
              </a:spcAft>
              <a:buNone/>
            </a:pPr>
            <a:r>
              <a:rPr lang="en-US" dirty="0" err="1" smtClean="0"/>
              <a:t>ing</a:t>
            </a:r>
            <a:r>
              <a:rPr lang="en-US" dirty="0" smtClean="0"/>
              <a:t> the variables in the component. So name became stock.name , code became</a:t>
            </a:r>
          </a:p>
          <a:p>
            <a:pPr marL="0" lvl="0" indent="0" algn="l" rtl="0">
              <a:spcBef>
                <a:spcPts val="0"/>
              </a:spcBef>
              <a:spcAft>
                <a:spcPts val="0"/>
              </a:spcAft>
              <a:buNone/>
            </a:pPr>
            <a:r>
              <a:rPr lang="en-US" dirty="0" err="1" smtClean="0"/>
              <a:t>stock.code</a:t>
            </a:r>
            <a:r>
              <a:rPr lang="en-US" dirty="0" smtClean="0"/>
              <a:t> , and so on.</a:t>
            </a:r>
          </a:p>
          <a:p>
            <a:pPr marL="0" lvl="0" indent="0" algn="l" rtl="0">
              <a:spcBef>
                <a:spcPts val="0"/>
              </a:spcBef>
              <a:spcAft>
                <a:spcPts val="0"/>
              </a:spcAft>
              <a:buNone/>
            </a:pPr>
            <a:r>
              <a:rPr lang="en-US" dirty="0" smtClean="0"/>
              <a:t>Also, one more thing of note: our class property binding now refers to a function</a:t>
            </a:r>
          </a:p>
          <a:p>
            <a:pPr marL="0" lvl="0" indent="0" algn="l" rtl="0">
              <a:spcBef>
                <a:spcPts val="0"/>
              </a:spcBef>
              <a:spcAft>
                <a:spcPts val="0"/>
              </a:spcAft>
              <a:buNone/>
            </a:pPr>
            <a:r>
              <a:rPr lang="en-US" dirty="0" smtClean="0"/>
              <a:t>instead of a variable. This is acceptable, as a function is also a valid expression. </a:t>
            </a:r>
            <a:r>
              <a:rPr lang="en-US" dirty="0" err="1" smtClean="0"/>
              <a:t>Angu</a:t>
            </a:r>
            <a:r>
              <a:rPr lang="en-US" dirty="0" smtClean="0"/>
              <a:t>‐</a:t>
            </a:r>
          </a:p>
          <a:p>
            <a:pPr marL="0" lvl="0" indent="0" algn="l" rtl="0">
              <a:spcBef>
                <a:spcPts val="0"/>
              </a:spcBef>
              <a:spcAft>
                <a:spcPts val="0"/>
              </a:spcAft>
              <a:buNone/>
            </a:pPr>
            <a:r>
              <a:rPr lang="en-US" dirty="0" smtClean="0"/>
              <a:t>lar will just evaluate the function and use its return value to determine the final</a:t>
            </a:r>
          </a:p>
          <a:p>
            <a:pPr marL="0" lvl="0" indent="0" algn="l" rtl="0">
              <a:spcBef>
                <a:spcPts val="0"/>
              </a:spcBef>
              <a:spcAft>
                <a:spcPts val="0"/>
              </a:spcAft>
              <a:buNone/>
            </a:pPr>
            <a:r>
              <a:rPr lang="en-US" dirty="0" smtClean="0"/>
              <a:t>expression value.</a:t>
            </a:r>
            <a:endParaRPr dirty="0"/>
          </a:p>
        </p:txBody>
      </p:sp>
    </p:spTree>
    <p:extLst>
      <p:ext uri="{BB962C8B-B14F-4D97-AF65-F5344CB8AC3E}">
        <p14:creationId xmlns:p14="http://schemas.microsoft.com/office/powerpoint/2010/main" val="292420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502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193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08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6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24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83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2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28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AE1C8"/>
        </a:solidFill>
        <a:effectLst/>
      </p:bgPr>
    </p:bg>
    <p:spTree>
      <p:nvGrpSpPr>
        <p:cNvPr id="1" name="Shape 8"/>
        <p:cNvGrpSpPr/>
        <p:nvPr/>
      </p:nvGrpSpPr>
      <p:grpSpPr>
        <a:xfrm>
          <a:off x="0" y="0"/>
          <a:ext cx="0" cy="0"/>
          <a:chOff x="0" y="0"/>
          <a:chExt cx="0" cy="0"/>
        </a:xfrm>
      </p:grpSpPr>
      <p:sp>
        <p:nvSpPr>
          <p:cNvPr id="9" name="Google Shape;9;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962148" y="1201675"/>
            <a:ext cx="52197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41C1D"/>
              </a:buClr>
              <a:buSzPts val="6000"/>
              <a:buFont typeface="Arvo"/>
              <a:buNone/>
              <a:defRPr sz="6000">
                <a:solidFill>
                  <a:srgbClr val="541C1D"/>
                </a:solidFill>
                <a:latin typeface="Arvo"/>
                <a:ea typeface="Arvo"/>
                <a:cs typeface="Arvo"/>
                <a:sym typeface="Arvo"/>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3528303" y="3295238"/>
            <a:ext cx="20874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541C1D"/>
              </a:buClr>
              <a:buSzPts val="1400"/>
              <a:buNone/>
              <a:defRPr sz="1400">
                <a:solidFill>
                  <a:srgbClr val="541C1D"/>
                </a:solidFill>
              </a:defRPr>
            </a:lvl1pPr>
            <a:lvl2pPr lvl="1" rtl="0">
              <a:lnSpc>
                <a:spcPct val="100000"/>
              </a:lnSpc>
              <a:spcBef>
                <a:spcPts val="0"/>
              </a:spcBef>
              <a:spcAft>
                <a:spcPts val="0"/>
              </a:spcAft>
              <a:buClr>
                <a:srgbClr val="541C1D"/>
              </a:buClr>
              <a:buSzPts val="1400"/>
              <a:buNone/>
              <a:defRPr sz="1400">
                <a:solidFill>
                  <a:srgbClr val="541C1D"/>
                </a:solidFill>
              </a:defRPr>
            </a:lvl2pPr>
            <a:lvl3pPr lvl="2" rtl="0">
              <a:lnSpc>
                <a:spcPct val="100000"/>
              </a:lnSpc>
              <a:spcBef>
                <a:spcPts val="0"/>
              </a:spcBef>
              <a:spcAft>
                <a:spcPts val="0"/>
              </a:spcAft>
              <a:buClr>
                <a:srgbClr val="541C1D"/>
              </a:buClr>
              <a:buSzPts val="1400"/>
              <a:buNone/>
              <a:defRPr sz="1400">
                <a:solidFill>
                  <a:srgbClr val="541C1D"/>
                </a:solidFill>
              </a:defRPr>
            </a:lvl3pPr>
            <a:lvl4pPr lvl="3" rtl="0">
              <a:lnSpc>
                <a:spcPct val="100000"/>
              </a:lnSpc>
              <a:spcBef>
                <a:spcPts val="0"/>
              </a:spcBef>
              <a:spcAft>
                <a:spcPts val="0"/>
              </a:spcAft>
              <a:buClr>
                <a:srgbClr val="541C1D"/>
              </a:buClr>
              <a:buSzPts val="1400"/>
              <a:buNone/>
              <a:defRPr sz="1400">
                <a:solidFill>
                  <a:srgbClr val="541C1D"/>
                </a:solidFill>
              </a:defRPr>
            </a:lvl4pPr>
            <a:lvl5pPr lvl="4" rtl="0">
              <a:lnSpc>
                <a:spcPct val="100000"/>
              </a:lnSpc>
              <a:spcBef>
                <a:spcPts val="0"/>
              </a:spcBef>
              <a:spcAft>
                <a:spcPts val="0"/>
              </a:spcAft>
              <a:buClr>
                <a:srgbClr val="541C1D"/>
              </a:buClr>
              <a:buSzPts val="1400"/>
              <a:buNone/>
              <a:defRPr sz="1400">
                <a:solidFill>
                  <a:srgbClr val="541C1D"/>
                </a:solidFill>
              </a:defRPr>
            </a:lvl5pPr>
            <a:lvl6pPr lvl="5" rtl="0">
              <a:lnSpc>
                <a:spcPct val="100000"/>
              </a:lnSpc>
              <a:spcBef>
                <a:spcPts val="0"/>
              </a:spcBef>
              <a:spcAft>
                <a:spcPts val="0"/>
              </a:spcAft>
              <a:buClr>
                <a:srgbClr val="541C1D"/>
              </a:buClr>
              <a:buSzPts val="1400"/>
              <a:buNone/>
              <a:defRPr sz="1400">
                <a:solidFill>
                  <a:srgbClr val="541C1D"/>
                </a:solidFill>
              </a:defRPr>
            </a:lvl6pPr>
            <a:lvl7pPr lvl="6" rtl="0">
              <a:lnSpc>
                <a:spcPct val="100000"/>
              </a:lnSpc>
              <a:spcBef>
                <a:spcPts val="0"/>
              </a:spcBef>
              <a:spcAft>
                <a:spcPts val="0"/>
              </a:spcAft>
              <a:buClr>
                <a:srgbClr val="541C1D"/>
              </a:buClr>
              <a:buSzPts val="1400"/>
              <a:buNone/>
              <a:defRPr sz="1400">
                <a:solidFill>
                  <a:srgbClr val="541C1D"/>
                </a:solidFill>
              </a:defRPr>
            </a:lvl7pPr>
            <a:lvl8pPr lvl="7" rtl="0">
              <a:lnSpc>
                <a:spcPct val="100000"/>
              </a:lnSpc>
              <a:spcBef>
                <a:spcPts val="0"/>
              </a:spcBef>
              <a:spcAft>
                <a:spcPts val="0"/>
              </a:spcAft>
              <a:buClr>
                <a:srgbClr val="541C1D"/>
              </a:buClr>
              <a:buSzPts val="1400"/>
              <a:buNone/>
              <a:defRPr sz="1400">
                <a:solidFill>
                  <a:srgbClr val="541C1D"/>
                </a:solidFill>
              </a:defRPr>
            </a:lvl8pPr>
            <a:lvl9pPr lvl="8" rtl="0">
              <a:lnSpc>
                <a:spcPct val="100000"/>
              </a:lnSpc>
              <a:spcBef>
                <a:spcPts val="0"/>
              </a:spcBef>
              <a:spcAft>
                <a:spcPts val="0"/>
              </a:spcAft>
              <a:buClr>
                <a:srgbClr val="541C1D"/>
              </a:buClr>
              <a:buSzPts val="1400"/>
              <a:buNone/>
              <a:defRPr sz="1400">
                <a:solidFill>
                  <a:srgbClr val="541C1D"/>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156"/>
        <p:cNvGrpSpPr/>
        <p:nvPr/>
      </p:nvGrpSpPr>
      <p:grpSpPr>
        <a:xfrm>
          <a:off x="0" y="0"/>
          <a:ext cx="0" cy="0"/>
          <a:chOff x="0" y="0"/>
          <a:chExt cx="0" cy="0"/>
        </a:xfrm>
      </p:grpSpPr>
      <p:pic>
        <p:nvPicPr>
          <p:cNvPr id="157" name="Google Shape;157;p24"/>
          <p:cNvPicPr preferRelativeResize="0"/>
          <p:nvPr/>
        </p:nvPicPr>
        <p:blipFill>
          <a:blip r:embed="rId2">
            <a:alphaModFix/>
          </a:blip>
          <a:stretch>
            <a:fillRect/>
          </a:stretch>
        </p:blipFill>
        <p:spPr>
          <a:xfrm rot="10800000" flipH="1">
            <a:off x="-9525" y="0"/>
            <a:ext cx="9144000" cy="5143500"/>
          </a:xfrm>
          <a:prstGeom prst="rect">
            <a:avLst/>
          </a:prstGeom>
          <a:noFill/>
          <a:ln>
            <a:noFill/>
          </a:ln>
        </p:spPr>
      </p:pic>
      <p:sp>
        <p:nvSpPr>
          <p:cNvPr id="158" name="Google Shape;158;p24"/>
          <p:cNvSpPr txBox="1">
            <a:spLocks noGrp="1"/>
          </p:cNvSpPr>
          <p:nvPr>
            <p:ph type="subTitle" idx="1"/>
          </p:nvPr>
        </p:nvSpPr>
        <p:spPr>
          <a:xfrm flipH="1">
            <a:off x="5563275" y="3036800"/>
            <a:ext cx="292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541C1D"/>
              </a:buClr>
              <a:buSzPts val="1200"/>
              <a:buNone/>
              <a:defRPr>
                <a:solidFill>
                  <a:srgbClr val="541C1D"/>
                </a:solidFill>
              </a:defRPr>
            </a:lvl1pPr>
            <a:lvl2pPr lvl="1" rtl="0">
              <a:lnSpc>
                <a:spcPct val="100000"/>
              </a:lnSpc>
              <a:spcBef>
                <a:spcPts val="0"/>
              </a:spcBef>
              <a:spcAft>
                <a:spcPts val="0"/>
              </a:spcAft>
              <a:buClr>
                <a:srgbClr val="FAE1C8"/>
              </a:buClr>
              <a:buSzPts val="1400"/>
              <a:buNone/>
              <a:defRPr sz="1400">
                <a:solidFill>
                  <a:srgbClr val="FAE1C8"/>
                </a:solidFill>
              </a:defRPr>
            </a:lvl2pPr>
            <a:lvl3pPr lvl="2" rtl="0">
              <a:lnSpc>
                <a:spcPct val="100000"/>
              </a:lnSpc>
              <a:spcBef>
                <a:spcPts val="0"/>
              </a:spcBef>
              <a:spcAft>
                <a:spcPts val="0"/>
              </a:spcAft>
              <a:buClr>
                <a:srgbClr val="FAE1C8"/>
              </a:buClr>
              <a:buSzPts val="1400"/>
              <a:buNone/>
              <a:defRPr sz="1400">
                <a:solidFill>
                  <a:srgbClr val="FAE1C8"/>
                </a:solidFill>
              </a:defRPr>
            </a:lvl3pPr>
            <a:lvl4pPr lvl="3" rtl="0">
              <a:lnSpc>
                <a:spcPct val="100000"/>
              </a:lnSpc>
              <a:spcBef>
                <a:spcPts val="0"/>
              </a:spcBef>
              <a:spcAft>
                <a:spcPts val="0"/>
              </a:spcAft>
              <a:buClr>
                <a:srgbClr val="FAE1C8"/>
              </a:buClr>
              <a:buSzPts val="1400"/>
              <a:buNone/>
              <a:defRPr sz="1400">
                <a:solidFill>
                  <a:srgbClr val="FAE1C8"/>
                </a:solidFill>
              </a:defRPr>
            </a:lvl4pPr>
            <a:lvl5pPr lvl="4" rtl="0">
              <a:lnSpc>
                <a:spcPct val="100000"/>
              </a:lnSpc>
              <a:spcBef>
                <a:spcPts val="0"/>
              </a:spcBef>
              <a:spcAft>
                <a:spcPts val="0"/>
              </a:spcAft>
              <a:buClr>
                <a:srgbClr val="FAE1C8"/>
              </a:buClr>
              <a:buSzPts val="1400"/>
              <a:buNone/>
              <a:defRPr sz="1400">
                <a:solidFill>
                  <a:srgbClr val="FAE1C8"/>
                </a:solidFill>
              </a:defRPr>
            </a:lvl5pPr>
            <a:lvl6pPr lvl="5" rtl="0">
              <a:lnSpc>
                <a:spcPct val="100000"/>
              </a:lnSpc>
              <a:spcBef>
                <a:spcPts val="0"/>
              </a:spcBef>
              <a:spcAft>
                <a:spcPts val="0"/>
              </a:spcAft>
              <a:buClr>
                <a:srgbClr val="FAE1C8"/>
              </a:buClr>
              <a:buSzPts val="1400"/>
              <a:buNone/>
              <a:defRPr sz="1400">
                <a:solidFill>
                  <a:srgbClr val="FAE1C8"/>
                </a:solidFill>
              </a:defRPr>
            </a:lvl6pPr>
            <a:lvl7pPr lvl="6" rtl="0">
              <a:lnSpc>
                <a:spcPct val="100000"/>
              </a:lnSpc>
              <a:spcBef>
                <a:spcPts val="0"/>
              </a:spcBef>
              <a:spcAft>
                <a:spcPts val="0"/>
              </a:spcAft>
              <a:buClr>
                <a:srgbClr val="FAE1C8"/>
              </a:buClr>
              <a:buSzPts val="1400"/>
              <a:buNone/>
              <a:defRPr sz="1400">
                <a:solidFill>
                  <a:srgbClr val="FAE1C8"/>
                </a:solidFill>
              </a:defRPr>
            </a:lvl7pPr>
            <a:lvl8pPr lvl="7" rtl="0">
              <a:lnSpc>
                <a:spcPct val="100000"/>
              </a:lnSpc>
              <a:spcBef>
                <a:spcPts val="0"/>
              </a:spcBef>
              <a:spcAft>
                <a:spcPts val="0"/>
              </a:spcAft>
              <a:buClr>
                <a:srgbClr val="FAE1C8"/>
              </a:buClr>
              <a:buSzPts val="1400"/>
              <a:buNone/>
              <a:defRPr sz="1400">
                <a:solidFill>
                  <a:srgbClr val="FAE1C8"/>
                </a:solidFill>
              </a:defRPr>
            </a:lvl8pPr>
            <a:lvl9pPr lvl="8" rtl="0">
              <a:lnSpc>
                <a:spcPct val="100000"/>
              </a:lnSpc>
              <a:spcBef>
                <a:spcPts val="0"/>
              </a:spcBef>
              <a:spcAft>
                <a:spcPts val="0"/>
              </a:spcAft>
              <a:buClr>
                <a:srgbClr val="FAE1C8"/>
              </a:buClr>
              <a:buSzPts val="1400"/>
              <a:buNone/>
              <a:defRPr sz="1400">
                <a:solidFill>
                  <a:srgbClr val="FAE1C8"/>
                </a:solidFill>
              </a:defRPr>
            </a:lvl9pPr>
          </a:lstStyle>
          <a:p>
            <a:endParaRPr/>
          </a:p>
        </p:txBody>
      </p:sp>
      <p:sp>
        <p:nvSpPr>
          <p:cNvPr id="159" name="Google Shape;159;p24"/>
          <p:cNvSpPr txBox="1">
            <a:spLocks noGrp="1"/>
          </p:cNvSpPr>
          <p:nvPr>
            <p:ph type="ctrTitle"/>
          </p:nvPr>
        </p:nvSpPr>
        <p:spPr>
          <a:xfrm flipH="1">
            <a:off x="4419600" y="368550"/>
            <a:ext cx="41148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E87E45"/>
              </a:buClr>
              <a:buSzPts val="6000"/>
              <a:buNone/>
              <a:defRPr sz="6000">
                <a:solidFill>
                  <a:srgbClr val="E87E45"/>
                </a:solidFill>
              </a:defRPr>
            </a:lvl1pPr>
            <a:lvl2pPr lvl="1" algn="r" rtl="0">
              <a:spcBef>
                <a:spcPts val="0"/>
              </a:spcBef>
              <a:spcAft>
                <a:spcPts val="0"/>
              </a:spcAft>
              <a:buClr>
                <a:srgbClr val="FA7E5C"/>
              </a:buClr>
              <a:buSzPts val="12000"/>
              <a:buNone/>
              <a:defRPr sz="12000">
                <a:solidFill>
                  <a:srgbClr val="FA7E5C"/>
                </a:solidFill>
              </a:defRPr>
            </a:lvl2pPr>
            <a:lvl3pPr lvl="2" algn="r" rtl="0">
              <a:spcBef>
                <a:spcPts val="0"/>
              </a:spcBef>
              <a:spcAft>
                <a:spcPts val="0"/>
              </a:spcAft>
              <a:buClr>
                <a:srgbClr val="FA7E5C"/>
              </a:buClr>
              <a:buSzPts val="12000"/>
              <a:buNone/>
              <a:defRPr sz="12000">
                <a:solidFill>
                  <a:srgbClr val="FA7E5C"/>
                </a:solidFill>
              </a:defRPr>
            </a:lvl3pPr>
            <a:lvl4pPr lvl="3" algn="r" rtl="0">
              <a:spcBef>
                <a:spcPts val="0"/>
              </a:spcBef>
              <a:spcAft>
                <a:spcPts val="0"/>
              </a:spcAft>
              <a:buClr>
                <a:srgbClr val="FA7E5C"/>
              </a:buClr>
              <a:buSzPts val="12000"/>
              <a:buNone/>
              <a:defRPr sz="12000">
                <a:solidFill>
                  <a:srgbClr val="FA7E5C"/>
                </a:solidFill>
              </a:defRPr>
            </a:lvl4pPr>
            <a:lvl5pPr lvl="4" algn="r" rtl="0">
              <a:spcBef>
                <a:spcPts val="0"/>
              </a:spcBef>
              <a:spcAft>
                <a:spcPts val="0"/>
              </a:spcAft>
              <a:buClr>
                <a:srgbClr val="FA7E5C"/>
              </a:buClr>
              <a:buSzPts val="12000"/>
              <a:buNone/>
              <a:defRPr sz="12000">
                <a:solidFill>
                  <a:srgbClr val="FA7E5C"/>
                </a:solidFill>
              </a:defRPr>
            </a:lvl5pPr>
            <a:lvl6pPr lvl="5" algn="r" rtl="0">
              <a:spcBef>
                <a:spcPts val="0"/>
              </a:spcBef>
              <a:spcAft>
                <a:spcPts val="0"/>
              </a:spcAft>
              <a:buClr>
                <a:srgbClr val="FA7E5C"/>
              </a:buClr>
              <a:buSzPts val="12000"/>
              <a:buNone/>
              <a:defRPr sz="12000">
                <a:solidFill>
                  <a:srgbClr val="FA7E5C"/>
                </a:solidFill>
              </a:defRPr>
            </a:lvl6pPr>
            <a:lvl7pPr lvl="6" algn="r" rtl="0">
              <a:spcBef>
                <a:spcPts val="0"/>
              </a:spcBef>
              <a:spcAft>
                <a:spcPts val="0"/>
              </a:spcAft>
              <a:buClr>
                <a:srgbClr val="FA7E5C"/>
              </a:buClr>
              <a:buSzPts val="12000"/>
              <a:buNone/>
              <a:defRPr sz="12000">
                <a:solidFill>
                  <a:srgbClr val="FA7E5C"/>
                </a:solidFill>
              </a:defRPr>
            </a:lvl7pPr>
            <a:lvl8pPr lvl="7" algn="r" rtl="0">
              <a:spcBef>
                <a:spcPts val="0"/>
              </a:spcBef>
              <a:spcAft>
                <a:spcPts val="0"/>
              </a:spcAft>
              <a:buClr>
                <a:srgbClr val="FA7E5C"/>
              </a:buClr>
              <a:buSzPts val="12000"/>
              <a:buNone/>
              <a:defRPr sz="12000">
                <a:solidFill>
                  <a:srgbClr val="FA7E5C"/>
                </a:solidFill>
              </a:defRPr>
            </a:lvl8pPr>
            <a:lvl9pPr lvl="8" algn="r" rtl="0">
              <a:spcBef>
                <a:spcPts val="0"/>
              </a:spcBef>
              <a:spcAft>
                <a:spcPts val="0"/>
              </a:spcAft>
              <a:buClr>
                <a:srgbClr val="FA7E5C"/>
              </a:buClr>
              <a:buSzPts val="12000"/>
              <a:buNone/>
              <a:defRPr sz="12000">
                <a:solidFill>
                  <a:srgbClr val="FA7E5C"/>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CUSTOM_9_1">
    <p:bg>
      <p:bgPr>
        <a:no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0">
    <p:spTree>
      <p:nvGrpSpPr>
        <p:cNvPr id="1" name="Shape 24"/>
        <p:cNvGrpSpPr/>
        <p:nvPr/>
      </p:nvGrpSpPr>
      <p:grpSpPr>
        <a:xfrm>
          <a:off x="0" y="0"/>
          <a:ext cx="0" cy="0"/>
          <a:chOff x="0" y="0"/>
          <a:chExt cx="0" cy="0"/>
        </a:xfrm>
      </p:grpSpPr>
      <p:sp>
        <p:nvSpPr>
          <p:cNvPr id="25" name="Google Shape;25;p4"/>
          <p:cNvSpPr txBox="1">
            <a:spLocks noGrp="1"/>
          </p:cNvSpPr>
          <p:nvPr>
            <p:ph type="subTitle" idx="1"/>
          </p:nvPr>
        </p:nvSpPr>
        <p:spPr>
          <a:xfrm flipH="1">
            <a:off x="5316224"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E87E45"/>
              </a:buClr>
              <a:buSzPts val="1400"/>
              <a:buNone/>
              <a:defRPr sz="1400">
                <a:solidFill>
                  <a:srgbClr val="E87E45"/>
                </a:solidFill>
              </a:defRPr>
            </a:lvl1pPr>
            <a:lvl2pPr lvl="1" algn="ctr" rtl="0">
              <a:lnSpc>
                <a:spcPct val="100000"/>
              </a:lnSpc>
              <a:spcBef>
                <a:spcPts val="0"/>
              </a:spcBef>
              <a:spcAft>
                <a:spcPts val="0"/>
              </a:spcAft>
              <a:buClr>
                <a:srgbClr val="E87E45"/>
              </a:buClr>
              <a:buSzPts val="1400"/>
              <a:buNone/>
              <a:defRPr sz="1400">
                <a:solidFill>
                  <a:srgbClr val="E87E45"/>
                </a:solidFill>
              </a:defRPr>
            </a:lvl2pPr>
            <a:lvl3pPr lvl="2" algn="ctr" rtl="0">
              <a:lnSpc>
                <a:spcPct val="100000"/>
              </a:lnSpc>
              <a:spcBef>
                <a:spcPts val="0"/>
              </a:spcBef>
              <a:spcAft>
                <a:spcPts val="0"/>
              </a:spcAft>
              <a:buClr>
                <a:srgbClr val="E87E45"/>
              </a:buClr>
              <a:buSzPts val="1400"/>
              <a:buNone/>
              <a:defRPr sz="1400">
                <a:solidFill>
                  <a:srgbClr val="E87E45"/>
                </a:solidFill>
              </a:defRPr>
            </a:lvl3pPr>
            <a:lvl4pPr lvl="3" algn="ctr" rtl="0">
              <a:lnSpc>
                <a:spcPct val="100000"/>
              </a:lnSpc>
              <a:spcBef>
                <a:spcPts val="0"/>
              </a:spcBef>
              <a:spcAft>
                <a:spcPts val="0"/>
              </a:spcAft>
              <a:buClr>
                <a:srgbClr val="E87E45"/>
              </a:buClr>
              <a:buSzPts val="1400"/>
              <a:buNone/>
              <a:defRPr sz="1400">
                <a:solidFill>
                  <a:srgbClr val="E87E45"/>
                </a:solidFill>
              </a:defRPr>
            </a:lvl4pPr>
            <a:lvl5pPr lvl="4" algn="ctr" rtl="0">
              <a:lnSpc>
                <a:spcPct val="100000"/>
              </a:lnSpc>
              <a:spcBef>
                <a:spcPts val="0"/>
              </a:spcBef>
              <a:spcAft>
                <a:spcPts val="0"/>
              </a:spcAft>
              <a:buClr>
                <a:srgbClr val="E87E45"/>
              </a:buClr>
              <a:buSzPts val="1400"/>
              <a:buNone/>
              <a:defRPr sz="1400">
                <a:solidFill>
                  <a:srgbClr val="E87E45"/>
                </a:solidFill>
              </a:defRPr>
            </a:lvl5pPr>
            <a:lvl6pPr lvl="5" algn="ctr" rtl="0">
              <a:lnSpc>
                <a:spcPct val="100000"/>
              </a:lnSpc>
              <a:spcBef>
                <a:spcPts val="0"/>
              </a:spcBef>
              <a:spcAft>
                <a:spcPts val="0"/>
              </a:spcAft>
              <a:buClr>
                <a:srgbClr val="E87E45"/>
              </a:buClr>
              <a:buSzPts val="1400"/>
              <a:buNone/>
              <a:defRPr sz="1400">
                <a:solidFill>
                  <a:srgbClr val="E87E45"/>
                </a:solidFill>
              </a:defRPr>
            </a:lvl6pPr>
            <a:lvl7pPr lvl="6" algn="ctr" rtl="0">
              <a:lnSpc>
                <a:spcPct val="100000"/>
              </a:lnSpc>
              <a:spcBef>
                <a:spcPts val="0"/>
              </a:spcBef>
              <a:spcAft>
                <a:spcPts val="0"/>
              </a:spcAft>
              <a:buClr>
                <a:srgbClr val="E87E45"/>
              </a:buClr>
              <a:buSzPts val="1400"/>
              <a:buNone/>
              <a:defRPr sz="1400">
                <a:solidFill>
                  <a:srgbClr val="E87E45"/>
                </a:solidFill>
              </a:defRPr>
            </a:lvl7pPr>
            <a:lvl8pPr lvl="7" algn="ctr" rtl="0">
              <a:lnSpc>
                <a:spcPct val="100000"/>
              </a:lnSpc>
              <a:spcBef>
                <a:spcPts val="0"/>
              </a:spcBef>
              <a:spcAft>
                <a:spcPts val="0"/>
              </a:spcAft>
              <a:buClr>
                <a:srgbClr val="E87E45"/>
              </a:buClr>
              <a:buSzPts val="1400"/>
              <a:buNone/>
              <a:defRPr sz="1400">
                <a:solidFill>
                  <a:srgbClr val="E87E45"/>
                </a:solidFill>
              </a:defRPr>
            </a:lvl8pPr>
            <a:lvl9pPr lvl="8" algn="ctr" rtl="0">
              <a:lnSpc>
                <a:spcPct val="100000"/>
              </a:lnSpc>
              <a:spcBef>
                <a:spcPts val="0"/>
              </a:spcBef>
              <a:spcAft>
                <a:spcPts val="0"/>
              </a:spcAft>
              <a:buClr>
                <a:srgbClr val="E87E45"/>
              </a:buClr>
              <a:buSzPts val="1400"/>
              <a:buNone/>
              <a:defRPr sz="1400">
                <a:solidFill>
                  <a:srgbClr val="E87E45"/>
                </a:solidFill>
              </a:defRPr>
            </a:lvl9pPr>
          </a:lstStyle>
          <a:p>
            <a:endParaRPr/>
          </a:p>
        </p:txBody>
      </p:sp>
      <p:sp>
        <p:nvSpPr>
          <p:cNvPr id="26" name="Google Shape;26;p4"/>
          <p:cNvSpPr txBox="1">
            <a:spLocks noGrp="1"/>
          </p:cNvSpPr>
          <p:nvPr>
            <p:ph type="subTitle" idx="2"/>
          </p:nvPr>
        </p:nvSpPr>
        <p:spPr>
          <a:xfrm flipH="1">
            <a:off x="5316224"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E87E45"/>
              </a:buClr>
              <a:buSzPts val="1400"/>
              <a:buNone/>
              <a:defRPr sz="1400">
                <a:solidFill>
                  <a:srgbClr val="E87E45"/>
                </a:solidFill>
              </a:defRPr>
            </a:lvl1pPr>
            <a:lvl2pPr lvl="1" algn="ctr" rtl="0">
              <a:lnSpc>
                <a:spcPct val="100000"/>
              </a:lnSpc>
              <a:spcBef>
                <a:spcPts val="0"/>
              </a:spcBef>
              <a:spcAft>
                <a:spcPts val="0"/>
              </a:spcAft>
              <a:buClr>
                <a:srgbClr val="E87E45"/>
              </a:buClr>
              <a:buSzPts val="1400"/>
              <a:buNone/>
              <a:defRPr sz="1400">
                <a:solidFill>
                  <a:srgbClr val="E87E45"/>
                </a:solidFill>
              </a:defRPr>
            </a:lvl2pPr>
            <a:lvl3pPr lvl="2" algn="ctr" rtl="0">
              <a:lnSpc>
                <a:spcPct val="100000"/>
              </a:lnSpc>
              <a:spcBef>
                <a:spcPts val="0"/>
              </a:spcBef>
              <a:spcAft>
                <a:spcPts val="0"/>
              </a:spcAft>
              <a:buClr>
                <a:srgbClr val="E87E45"/>
              </a:buClr>
              <a:buSzPts val="1400"/>
              <a:buNone/>
              <a:defRPr sz="1400">
                <a:solidFill>
                  <a:srgbClr val="E87E45"/>
                </a:solidFill>
              </a:defRPr>
            </a:lvl3pPr>
            <a:lvl4pPr lvl="3" algn="ctr" rtl="0">
              <a:lnSpc>
                <a:spcPct val="100000"/>
              </a:lnSpc>
              <a:spcBef>
                <a:spcPts val="0"/>
              </a:spcBef>
              <a:spcAft>
                <a:spcPts val="0"/>
              </a:spcAft>
              <a:buClr>
                <a:srgbClr val="E87E45"/>
              </a:buClr>
              <a:buSzPts val="1400"/>
              <a:buNone/>
              <a:defRPr sz="1400">
                <a:solidFill>
                  <a:srgbClr val="E87E45"/>
                </a:solidFill>
              </a:defRPr>
            </a:lvl4pPr>
            <a:lvl5pPr lvl="4" algn="ctr" rtl="0">
              <a:lnSpc>
                <a:spcPct val="100000"/>
              </a:lnSpc>
              <a:spcBef>
                <a:spcPts val="0"/>
              </a:spcBef>
              <a:spcAft>
                <a:spcPts val="0"/>
              </a:spcAft>
              <a:buClr>
                <a:srgbClr val="E87E45"/>
              </a:buClr>
              <a:buSzPts val="1400"/>
              <a:buNone/>
              <a:defRPr sz="1400">
                <a:solidFill>
                  <a:srgbClr val="E87E45"/>
                </a:solidFill>
              </a:defRPr>
            </a:lvl5pPr>
            <a:lvl6pPr lvl="5" algn="ctr" rtl="0">
              <a:lnSpc>
                <a:spcPct val="100000"/>
              </a:lnSpc>
              <a:spcBef>
                <a:spcPts val="0"/>
              </a:spcBef>
              <a:spcAft>
                <a:spcPts val="0"/>
              </a:spcAft>
              <a:buClr>
                <a:srgbClr val="E87E45"/>
              </a:buClr>
              <a:buSzPts val="1400"/>
              <a:buNone/>
              <a:defRPr sz="1400">
                <a:solidFill>
                  <a:srgbClr val="E87E45"/>
                </a:solidFill>
              </a:defRPr>
            </a:lvl6pPr>
            <a:lvl7pPr lvl="6" algn="ctr" rtl="0">
              <a:lnSpc>
                <a:spcPct val="100000"/>
              </a:lnSpc>
              <a:spcBef>
                <a:spcPts val="0"/>
              </a:spcBef>
              <a:spcAft>
                <a:spcPts val="0"/>
              </a:spcAft>
              <a:buClr>
                <a:srgbClr val="E87E45"/>
              </a:buClr>
              <a:buSzPts val="1400"/>
              <a:buNone/>
              <a:defRPr sz="1400">
                <a:solidFill>
                  <a:srgbClr val="E87E45"/>
                </a:solidFill>
              </a:defRPr>
            </a:lvl7pPr>
            <a:lvl8pPr lvl="7" algn="ctr" rtl="0">
              <a:lnSpc>
                <a:spcPct val="100000"/>
              </a:lnSpc>
              <a:spcBef>
                <a:spcPts val="0"/>
              </a:spcBef>
              <a:spcAft>
                <a:spcPts val="0"/>
              </a:spcAft>
              <a:buClr>
                <a:srgbClr val="E87E45"/>
              </a:buClr>
              <a:buSzPts val="1400"/>
              <a:buNone/>
              <a:defRPr sz="1400">
                <a:solidFill>
                  <a:srgbClr val="E87E45"/>
                </a:solidFill>
              </a:defRPr>
            </a:lvl8pPr>
            <a:lvl9pPr lvl="8" algn="ctr" rtl="0">
              <a:lnSpc>
                <a:spcPct val="100000"/>
              </a:lnSpc>
              <a:spcBef>
                <a:spcPts val="0"/>
              </a:spcBef>
              <a:spcAft>
                <a:spcPts val="0"/>
              </a:spcAft>
              <a:buClr>
                <a:srgbClr val="E87E45"/>
              </a:buClr>
              <a:buSzPts val="1400"/>
              <a:buNone/>
              <a:defRPr sz="1400">
                <a:solidFill>
                  <a:srgbClr val="E87E45"/>
                </a:solidFill>
              </a:defRPr>
            </a:lvl9pPr>
          </a:lstStyle>
          <a:p>
            <a:endParaRPr/>
          </a:p>
        </p:txBody>
      </p:sp>
      <p:sp>
        <p:nvSpPr>
          <p:cNvPr id="27" name="Google Shape;27;p4"/>
          <p:cNvSpPr txBox="1">
            <a:spLocks noGrp="1"/>
          </p:cNvSpPr>
          <p:nvPr>
            <p:ph type="subTitle" idx="3"/>
          </p:nvPr>
        </p:nvSpPr>
        <p:spPr>
          <a:xfrm flipH="1">
            <a:off x="3178540"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E87E45"/>
              </a:buClr>
              <a:buSzPts val="1400"/>
              <a:buNone/>
              <a:defRPr sz="1400">
                <a:solidFill>
                  <a:srgbClr val="E87E45"/>
                </a:solidFill>
              </a:defRPr>
            </a:lvl1pPr>
            <a:lvl2pPr lvl="1" algn="ctr" rtl="0">
              <a:lnSpc>
                <a:spcPct val="100000"/>
              </a:lnSpc>
              <a:spcBef>
                <a:spcPts val="0"/>
              </a:spcBef>
              <a:spcAft>
                <a:spcPts val="0"/>
              </a:spcAft>
              <a:buClr>
                <a:srgbClr val="E87E45"/>
              </a:buClr>
              <a:buSzPts val="1400"/>
              <a:buNone/>
              <a:defRPr sz="1400">
                <a:solidFill>
                  <a:srgbClr val="E87E45"/>
                </a:solidFill>
              </a:defRPr>
            </a:lvl2pPr>
            <a:lvl3pPr lvl="2" algn="ctr" rtl="0">
              <a:lnSpc>
                <a:spcPct val="100000"/>
              </a:lnSpc>
              <a:spcBef>
                <a:spcPts val="0"/>
              </a:spcBef>
              <a:spcAft>
                <a:spcPts val="0"/>
              </a:spcAft>
              <a:buClr>
                <a:srgbClr val="E87E45"/>
              </a:buClr>
              <a:buSzPts val="1400"/>
              <a:buNone/>
              <a:defRPr sz="1400">
                <a:solidFill>
                  <a:srgbClr val="E87E45"/>
                </a:solidFill>
              </a:defRPr>
            </a:lvl3pPr>
            <a:lvl4pPr lvl="3" algn="ctr" rtl="0">
              <a:lnSpc>
                <a:spcPct val="100000"/>
              </a:lnSpc>
              <a:spcBef>
                <a:spcPts val="0"/>
              </a:spcBef>
              <a:spcAft>
                <a:spcPts val="0"/>
              </a:spcAft>
              <a:buClr>
                <a:srgbClr val="E87E45"/>
              </a:buClr>
              <a:buSzPts val="1400"/>
              <a:buNone/>
              <a:defRPr sz="1400">
                <a:solidFill>
                  <a:srgbClr val="E87E45"/>
                </a:solidFill>
              </a:defRPr>
            </a:lvl4pPr>
            <a:lvl5pPr lvl="4" algn="ctr" rtl="0">
              <a:lnSpc>
                <a:spcPct val="100000"/>
              </a:lnSpc>
              <a:spcBef>
                <a:spcPts val="0"/>
              </a:spcBef>
              <a:spcAft>
                <a:spcPts val="0"/>
              </a:spcAft>
              <a:buClr>
                <a:srgbClr val="E87E45"/>
              </a:buClr>
              <a:buSzPts val="1400"/>
              <a:buNone/>
              <a:defRPr sz="1400">
                <a:solidFill>
                  <a:srgbClr val="E87E45"/>
                </a:solidFill>
              </a:defRPr>
            </a:lvl5pPr>
            <a:lvl6pPr lvl="5" algn="ctr" rtl="0">
              <a:lnSpc>
                <a:spcPct val="100000"/>
              </a:lnSpc>
              <a:spcBef>
                <a:spcPts val="0"/>
              </a:spcBef>
              <a:spcAft>
                <a:spcPts val="0"/>
              </a:spcAft>
              <a:buClr>
                <a:srgbClr val="E87E45"/>
              </a:buClr>
              <a:buSzPts val="1400"/>
              <a:buNone/>
              <a:defRPr sz="1400">
                <a:solidFill>
                  <a:srgbClr val="E87E45"/>
                </a:solidFill>
              </a:defRPr>
            </a:lvl6pPr>
            <a:lvl7pPr lvl="6" algn="ctr" rtl="0">
              <a:lnSpc>
                <a:spcPct val="100000"/>
              </a:lnSpc>
              <a:spcBef>
                <a:spcPts val="0"/>
              </a:spcBef>
              <a:spcAft>
                <a:spcPts val="0"/>
              </a:spcAft>
              <a:buClr>
                <a:srgbClr val="E87E45"/>
              </a:buClr>
              <a:buSzPts val="1400"/>
              <a:buNone/>
              <a:defRPr sz="1400">
                <a:solidFill>
                  <a:srgbClr val="E87E45"/>
                </a:solidFill>
              </a:defRPr>
            </a:lvl7pPr>
            <a:lvl8pPr lvl="7" algn="ctr" rtl="0">
              <a:lnSpc>
                <a:spcPct val="100000"/>
              </a:lnSpc>
              <a:spcBef>
                <a:spcPts val="0"/>
              </a:spcBef>
              <a:spcAft>
                <a:spcPts val="0"/>
              </a:spcAft>
              <a:buClr>
                <a:srgbClr val="E87E45"/>
              </a:buClr>
              <a:buSzPts val="1400"/>
              <a:buNone/>
              <a:defRPr sz="1400">
                <a:solidFill>
                  <a:srgbClr val="E87E45"/>
                </a:solidFill>
              </a:defRPr>
            </a:lvl8pPr>
            <a:lvl9pPr lvl="8" algn="ctr" rtl="0">
              <a:lnSpc>
                <a:spcPct val="100000"/>
              </a:lnSpc>
              <a:spcBef>
                <a:spcPts val="0"/>
              </a:spcBef>
              <a:spcAft>
                <a:spcPts val="0"/>
              </a:spcAft>
              <a:buClr>
                <a:srgbClr val="E87E45"/>
              </a:buClr>
              <a:buSzPts val="1400"/>
              <a:buNone/>
              <a:defRPr sz="1400">
                <a:solidFill>
                  <a:srgbClr val="E87E45"/>
                </a:solidFill>
              </a:defRPr>
            </a:lvl9pPr>
          </a:lstStyle>
          <a:p>
            <a:endParaRPr/>
          </a:p>
        </p:txBody>
      </p:sp>
      <p:sp>
        <p:nvSpPr>
          <p:cNvPr id="28" name="Google Shape;28;p4"/>
          <p:cNvSpPr txBox="1">
            <a:spLocks noGrp="1"/>
          </p:cNvSpPr>
          <p:nvPr>
            <p:ph type="subTitle" idx="4"/>
          </p:nvPr>
        </p:nvSpPr>
        <p:spPr>
          <a:xfrm flipH="1">
            <a:off x="3178540"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E87E45"/>
              </a:buClr>
              <a:buSzPts val="1400"/>
              <a:buNone/>
              <a:defRPr sz="1400">
                <a:solidFill>
                  <a:srgbClr val="E87E45"/>
                </a:solidFill>
              </a:defRPr>
            </a:lvl1pPr>
            <a:lvl2pPr lvl="1" algn="ctr" rtl="0">
              <a:lnSpc>
                <a:spcPct val="100000"/>
              </a:lnSpc>
              <a:spcBef>
                <a:spcPts val="0"/>
              </a:spcBef>
              <a:spcAft>
                <a:spcPts val="0"/>
              </a:spcAft>
              <a:buClr>
                <a:srgbClr val="E87E45"/>
              </a:buClr>
              <a:buSzPts val="1400"/>
              <a:buNone/>
              <a:defRPr sz="1400">
                <a:solidFill>
                  <a:srgbClr val="E87E45"/>
                </a:solidFill>
              </a:defRPr>
            </a:lvl2pPr>
            <a:lvl3pPr lvl="2" algn="ctr" rtl="0">
              <a:lnSpc>
                <a:spcPct val="100000"/>
              </a:lnSpc>
              <a:spcBef>
                <a:spcPts val="0"/>
              </a:spcBef>
              <a:spcAft>
                <a:spcPts val="0"/>
              </a:spcAft>
              <a:buClr>
                <a:srgbClr val="E87E45"/>
              </a:buClr>
              <a:buSzPts val="1400"/>
              <a:buNone/>
              <a:defRPr sz="1400">
                <a:solidFill>
                  <a:srgbClr val="E87E45"/>
                </a:solidFill>
              </a:defRPr>
            </a:lvl3pPr>
            <a:lvl4pPr lvl="3" algn="ctr" rtl="0">
              <a:lnSpc>
                <a:spcPct val="100000"/>
              </a:lnSpc>
              <a:spcBef>
                <a:spcPts val="0"/>
              </a:spcBef>
              <a:spcAft>
                <a:spcPts val="0"/>
              </a:spcAft>
              <a:buClr>
                <a:srgbClr val="E87E45"/>
              </a:buClr>
              <a:buSzPts val="1400"/>
              <a:buNone/>
              <a:defRPr sz="1400">
                <a:solidFill>
                  <a:srgbClr val="E87E45"/>
                </a:solidFill>
              </a:defRPr>
            </a:lvl4pPr>
            <a:lvl5pPr lvl="4" algn="ctr" rtl="0">
              <a:lnSpc>
                <a:spcPct val="100000"/>
              </a:lnSpc>
              <a:spcBef>
                <a:spcPts val="0"/>
              </a:spcBef>
              <a:spcAft>
                <a:spcPts val="0"/>
              </a:spcAft>
              <a:buClr>
                <a:srgbClr val="E87E45"/>
              </a:buClr>
              <a:buSzPts val="1400"/>
              <a:buNone/>
              <a:defRPr sz="1400">
                <a:solidFill>
                  <a:srgbClr val="E87E45"/>
                </a:solidFill>
              </a:defRPr>
            </a:lvl5pPr>
            <a:lvl6pPr lvl="5" algn="ctr" rtl="0">
              <a:lnSpc>
                <a:spcPct val="100000"/>
              </a:lnSpc>
              <a:spcBef>
                <a:spcPts val="0"/>
              </a:spcBef>
              <a:spcAft>
                <a:spcPts val="0"/>
              </a:spcAft>
              <a:buClr>
                <a:srgbClr val="E87E45"/>
              </a:buClr>
              <a:buSzPts val="1400"/>
              <a:buNone/>
              <a:defRPr sz="1400">
                <a:solidFill>
                  <a:srgbClr val="E87E45"/>
                </a:solidFill>
              </a:defRPr>
            </a:lvl6pPr>
            <a:lvl7pPr lvl="6" algn="ctr" rtl="0">
              <a:lnSpc>
                <a:spcPct val="100000"/>
              </a:lnSpc>
              <a:spcBef>
                <a:spcPts val="0"/>
              </a:spcBef>
              <a:spcAft>
                <a:spcPts val="0"/>
              </a:spcAft>
              <a:buClr>
                <a:srgbClr val="E87E45"/>
              </a:buClr>
              <a:buSzPts val="1400"/>
              <a:buNone/>
              <a:defRPr sz="1400">
                <a:solidFill>
                  <a:srgbClr val="E87E45"/>
                </a:solidFill>
              </a:defRPr>
            </a:lvl7pPr>
            <a:lvl8pPr lvl="7" algn="ctr" rtl="0">
              <a:lnSpc>
                <a:spcPct val="100000"/>
              </a:lnSpc>
              <a:spcBef>
                <a:spcPts val="0"/>
              </a:spcBef>
              <a:spcAft>
                <a:spcPts val="0"/>
              </a:spcAft>
              <a:buClr>
                <a:srgbClr val="E87E45"/>
              </a:buClr>
              <a:buSzPts val="1400"/>
              <a:buNone/>
              <a:defRPr sz="1400">
                <a:solidFill>
                  <a:srgbClr val="E87E45"/>
                </a:solidFill>
              </a:defRPr>
            </a:lvl8pPr>
            <a:lvl9pPr lvl="8" algn="ctr" rtl="0">
              <a:lnSpc>
                <a:spcPct val="100000"/>
              </a:lnSpc>
              <a:spcBef>
                <a:spcPts val="0"/>
              </a:spcBef>
              <a:spcAft>
                <a:spcPts val="0"/>
              </a:spcAft>
              <a:buClr>
                <a:srgbClr val="E87E45"/>
              </a:buClr>
              <a:buSzPts val="1400"/>
              <a:buNone/>
              <a:defRPr sz="1400">
                <a:solidFill>
                  <a:srgbClr val="E87E45"/>
                </a:solidFill>
              </a:defRPr>
            </a:lvl9pPr>
          </a:lstStyle>
          <a:p>
            <a:endParaRPr/>
          </a:p>
        </p:txBody>
      </p:sp>
      <p:sp>
        <p:nvSpPr>
          <p:cNvPr id="29" name="Google Shape;29;p4"/>
          <p:cNvSpPr/>
          <p:nvPr/>
        </p:nvSpPr>
        <p:spPr>
          <a:xfrm>
            <a:off x="-123825" y="1445224"/>
            <a:ext cx="3248100" cy="2171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605700" y="1587038"/>
            <a:ext cx="3451800" cy="188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541C1D"/>
              </a:buClr>
              <a:buSzPts val="3600"/>
              <a:buNone/>
              <a:defRPr sz="3600">
                <a:solidFill>
                  <a:srgbClr val="541C1D"/>
                </a:solidFill>
              </a:defRPr>
            </a:lvl1pPr>
            <a:lvl2pPr lvl="1" rtl="0">
              <a:spcBef>
                <a:spcPts val="0"/>
              </a:spcBef>
              <a:spcAft>
                <a:spcPts val="0"/>
              </a:spcAft>
              <a:buClr>
                <a:srgbClr val="FA7E5C"/>
              </a:buClr>
              <a:buSzPts val="3600"/>
              <a:buNone/>
              <a:defRPr sz="3600">
                <a:solidFill>
                  <a:srgbClr val="FA7E5C"/>
                </a:solidFill>
              </a:defRPr>
            </a:lvl2pPr>
            <a:lvl3pPr lvl="2" rtl="0">
              <a:spcBef>
                <a:spcPts val="0"/>
              </a:spcBef>
              <a:spcAft>
                <a:spcPts val="0"/>
              </a:spcAft>
              <a:buClr>
                <a:srgbClr val="FA7E5C"/>
              </a:buClr>
              <a:buSzPts val="3600"/>
              <a:buNone/>
              <a:defRPr sz="3600">
                <a:solidFill>
                  <a:srgbClr val="FA7E5C"/>
                </a:solidFill>
              </a:defRPr>
            </a:lvl3pPr>
            <a:lvl4pPr lvl="3" rtl="0">
              <a:spcBef>
                <a:spcPts val="0"/>
              </a:spcBef>
              <a:spcAft>
                <a:spcPts val="0"/>
              </a:spcAft>
              <a:buClr>
                <a:srgbClr val="FA7E5C"/>
              </a:buClr>
              <a:buSzPts val="3600"/>
              <a:buNone/>
              <a:defRPr sz="3600">
                <a:solidFill>
                  <a:srgbClr val="FA7E5C"/>
                </a:solidFill>
              </a:defRPr>
            </a:lvl4pPr>
            <a:lvl5pPr lvl="4" rtl="0">
              <a:spcBef>
                <a:spcPts val="0"/>
              </a:spcBef>
              <a:spcAft>
                <a:spcPts val="0"/>
              </a:spcAft>
              <a:buClr>
                <a:srgbClr val="FA7E5C"/>
              </a:buClr>
              <a:buSzPts val="3600"/>
              <a:buNone/>
              <a:defRPr sz="3600">
                <a:solidFill>
                  <a:srgbClr val="FA7E5C"/>
                </a:solidFill>
              </a:defRPr>
            </a:lvl5pPr>
            <a:lvl6pPr lvl="5" rtl="0">
              <a:spcBef>
                <a:spcPts val="0"/>
              </a:spcBef>
              <a:spcAft>
                <a:spcPts val="0"/>
              </a:spcAft>
              <a:buClr>
                <a:srgbClr val="FA7E5C"/>
              </a:buClr>
              <a:buSzPts val="3600"/>
              <a:buNone/>
              <a:defRPr sz="3600">
                <a:solidFill>
                  <a:srgbClr val="FA7E5C"/>
                </a:solidFill>
              </a:defRPr>
            </a:lvl6pPr>
            <a:lvl7pPr lvl="6" rtl="0">
              <a:spcBef>
                <a:spcPts val="0"/>
              </a:spcBef>
              <a:spcAft>
                <a:spcPts val="0"/>
              </a:spcAft>
              <a:buClr>
                <a:srgbClr val="FA7E5C"/>
              </a:buClr>
              <a:buSzPts val="3600"/>
              <a:buNone/>
              <a:defRPr sz="3600">
                <a:solidFill>
                  <a:srgbClr val="FA7E5C"/>
                </a:solidFill>
              </a:defRPr>
            </a:lvl7pPr>
            <a:lvl8pPr lvl="7" rtl="0">
              <a:spcBef>
                <a:spcPts val="0"/>
              </a:spcBef>
              <a:spcAft>
                <a:spcPts val="0"/>
              </a:spcAft>
              <a:buClr>
                <a:srgbClr val="FA7E5C"/>
              </a:buClr>
              <a:buSzPts val="3600"/>
              <a:buNone/>
              <a:defRPr sz="3600">
                <a:solidFill>
                  <a:srgbClr val="FA7E5C"/>
                </a:solidFill>
              </a:defRPr>
            </a:lvl8pPr>
            <a:lvl9pPr lvl="8" rtl="0">
              <a:spcBef>
                <a:spcPts val="0"/>
              </a:spcBef>
              <a:spcAft>
                <a:spcPts val="0"/>
              </a:spcAft>
              <a:buClr>
                <a:srgbClr val="FA7E5C"/>
              </a:buClr>
              <a:buSzPts val="3600"/>
              <a:buNone/>
              <a:defRPr sz="3600">
                <a:solidFill>
                  <a:srgbClr val="FA7E5C"/>
                </a:solidFill>
              </a:defRPr>
            </a:lvl9pPr>
          </a:lstStyle>
          <a:p>
            <a:endParaRPr/>
          </a:p>
        </p:txBody>
      </p:sp>
      <p:sp>
        <p:nvSpPr>
          <p:cNvPr id="31" name="Google Shape;31;p4"/>
          <p:cNvSpPr txBox="1">
            <a:spLocks noGrp="1"/>
          </p:cNvSpPr>
          <p:nvPr>
            <p:ph type="title" idx="5" hasCustomPrompt="1"/>
          </p:nvPr>
        </p:nvSpPr>
        <p:spPr>
          <a:xfrm flipH="1">
            <a:off x="5306474"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3600">
                <a:solidFill>
                  <a:srgbClr val="E87E45"/>
                </a:solidFill>
              </a:defRPr>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6" hasCustomPrompt="1"/>
          </p:nvPr>
        </p:nvSpPr>
        <p:spPr>
          <a:xfrm flipH="1">
            <a:off x="5306474"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3600">
                <a:solidFill>
                  <a:srgbClr val="E87E45"/>
                </a:solidFill>
              </a:defRPr>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7" hasCustomPrompt="1"/>
          </p:nvPr>
        </p:nvSpPr>
        <p:spPr>
          <a:xfrm flipH="1">
            <a:off x="3168790"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3600">
                <a:solidFill>
                  <a:srgbClr val="E87E45"/>
                </a:solidFill>
              </a:defRPr>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8" hasCustomPrompt="1"/>
          </p:nvPr>
        </p:nvSpPr>
        <p:spPr>
          <a:xfrm flipH="1">
            <a:off x="3168790"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87E45"/>
              </a:buClr>
              <a:buSzPts val="3600"/>
              <a:buNone/>
              <a:defRPr sz="3600">
                <a:solidFill>
                  <a:srgbClr val="E87E45"/>
                </a:solidFill>
              </a:defRPr>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subTitle" idx="9"/>
          </p:nvPr>
        </p:nvSpPr>
        <p:spPr>
          <a:xfrm flipH="1">
            <a:off x="3372340"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6" name="Google Shape;36;p4"/>
          <p:cNvSpPr txBox="1">
            <a:spLocks noGrp="1"/>
          </p:cNvSpPr>
          <p:nvPr>
            <p:ph type="subTitle" idx="13"/>
          </p:nvPr>
        </p:nvSpPr>
        <p:spPr>
          <a:xfrm flipH="1">
            <a:off x="5510024"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7" name="Google Shape;37;p4"/>
          <p:cNvSpPr txBox="1">
            <a:spLocks noGrp="1"/>
          </p:cNvSpPr>
          <p:nvPr>
            <p:ph type="subTitle" idx="14"/>
          </p:nvPr>
        </p:nvSpPr>
        <p:spPr>
          <a:xfrm flipH="1">
            <a:off x="3372340"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4"/>
          <p:cNvSpPr txBox="1">
            <a:spLocks noGrp="1"/>
          </p:cNvSpPr>
          <p:nvPr>
            <p:ph type="subTitle" idx="15"/>
          </p:nvPr>
        </p:nvSpPr>
        <p:spPr>
          <a:xfrm flipH="1">
            <a:off x="5510024"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AE1C8"/>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541C1D"/>
              </a:buClr>
              <a:buSzPts val="1800"/>
              <a:buNone/>
              <a:defRPr sz="1800">
                <a:solidFill>
                  <a:srgbClr val="541C1D"/>
                </a:solidFill>
              </a:defRPr>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sp>
        <p:nvSpPr>
          <p:cNvPr id="41" name="Google Shape;41;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541C1D"/>
              </a:buClr>
              <a:buSzPts val="2400"/>
              <a:buNone/>
              <a:defRPr sz="2400">
                <a:solidFill>
                  <a:srgbClr val="541C1D"/>
                </a:solidFill>
              </a:defRPr>
            </a:lvl1pPr>
            <a:lvl2pPr lvl="1" algn="ctr" rtl="0">
              <a:lnSpc>
                <a:spcPct val="100000"/>
              </a:lnSpc>
              <a:spcBef>
                <a:spcPts val="0"/>
              </a:spcBef>
              <a:spcAft>
                <a:spcPts val="0"/>
              </a:spcAft>
              <a:buClr>
                <a:srgbClr val="541C1D"/>
              </a:buClr>
              <a:buSzPts val="1600"/>
              <a:buNone/>
              <a:defRPr sz="1600">
                <a:solidFill>
                  <a:srgbClr val="541C1D"/>
                </a:solidFill>
              </a:defRPr>
            </a:lvl2pPr>
            <a:lvl3pPr lvl="2" algn="ctr" rtl="0">
              <a:lnSpc>
                <a:spcPct val="100000"/>
              </a:lnSpc>
              <a:spcBef>
                <a:spcPts val="0"/>
              </a:spcBef>
              <a:spcAft>
                <a:spcPts val="0"/>
              </a:spcAft>
              <a:buClr>
                <a:srgbClr val="541C1D"/>
              </a:buClr>
              <a:buSzPts val="1600"/>
              <a:buNone/>
              <a:defRPr sz="1600">
                <a:solidFill>
                  <a:srgbClr val="541C1D"/>
                </a:solidFill>
              </a:defRPr>
            </a:lvl3pPr>
            <a:lvl4pPr lvl="3" algn="ctr" rtl="0">
              <a:lnSpc>
                <a:spcPct val="100000"/>
              </a:lnSpc>
              <a:spcBef>
                <a:spcPts val="0"/>
              </a:spcBef>
              <a:spcAft>
                <a:spcPts val="0"/>
              </a:spcAft>
              <a:buClr>
                <a:srgbClr val="541C1D"/>
              </a:buClr>
              <a:buSzPts val="1600"/>
              <a:buNone/>
              <a:defRPr sz="1600">
                <a:solidFill>
                  <a:srgbClr val="541C1D"/>
                </a:solidFill>
              </a:defRPr>
            </a:lvl4pPr>
            <a:lvl5pPr lvl="4" algn="ctr" rtl="0">
              <a:lnSpc>
                <a:spcPct val="100000"/>
              </a:lnSpc>
              <a:spcBef>
                <a:spcPts val="0"/>
              </a:spcBef>
              <a:spcAft>
                <a:spcPts val="0"/>
              </a:spcAft>
              <a:buClr>
                <a:srgbClr val="541C1D"/>
              </a:buClr>
              <a:buSzPts val="1600"/>
              <a:buNone/>
              <a:defRPr sz="1600">
                <a:solidFill>
                  <a:srgbClr val="541C1D"/>
                </a:solidFill>
              </a:defRPr>
            </a:lvl5pPr>
            <a:lvl6pPr lvl="5" algn="ctr" rtl="0">
              <a:lnSpc>
                <a:spcPct val="100000"/>
              </a:lnSpc>
              <a:spcBef>
                <a:spcPts val="0"/>
              </a:spcBef>
              <a:spcAft>
                <a:spcPts val="0"/>
              </a:spcAft>
              <a:buClr>
                <a:srgbClr val="541C1D"/>
              </a:buClr>
              <a:buSzPts val="1600"/>
              <a:buNone/>
              <a:defRPr sz="1600">
                <a:solidFill>
                  <a:srgbClr val="541C1D"/>
                </a:solidFill>
              </a:defRPr>
            </a:lvl6pPr>
            <a:lvl7pPr lvl="6" algn="ctr" rtl="0">
              <a:lnSpc>
                <a:spcPct val="100000"/>
              </a:lnSpc>
              <a:spcBef>
                <a:spcPts val="0"/>
              </a:spcBef>
              <a:spcAft>
                <a:spcPts val="0"/>
              </a:spcAft>
              <a:buClr>
                <a:srgbClr val="541C1D"/>
              </a:buClr>
              <a:buSzPts val="1600"/>
              <a:buNone/>
              <a:defRPr sz="1600">
                <a:solidFill>
                  <a:srgbClr val="541C1D"/>
                </a:solidFill>
              </a:defRPr>
            </a:lvl7pPr>
            <a:lvl8pPr lvl="7" algn="ctr" rtl="0">
              <a:lnSpc>
                <a:spcPct val="100000"/>
              </a:lnSpc>
              <a:spcBef>
                <a:spcPts val="0"/>
              </a:spcBef>
              <a:spcAft>
                <a:spcPts val="0"/>
              </a:spcAft>
              <a:buClr>
                <a:srgbClr val="541C1D"/>
              </a:buClr>
              <a:buSzPts val="1600"/>
              <a:buNone/>
              <a:defRPr sz="1600">
                <a:solidFill>
                  <a:srgbClr val="541C1D"/>
                </a:solidFill>
              </a:defRPr>
            </a:lvl8pPr>
            <a:lvl9pPr lvl="8" algn="ctr" rtl="0">
              <a:lnSpc>
                <a:spcPct val="100000"/>
              </a:lnSpc>
              <a:spcBef>
                <a:spcPts val="0"/>
              </a:spcBef>
              <a:spcAft>
                <a:spcPts val="0"/>
              </a:spcAft>
              <a:buClr>
                <a:srgbClr val="541C1D"/>
              </a:buClr>
              <a:buSzPts val="1600"/>
              <a:buNone/>
              <a:defRPr sz="1600">
                <a:solidFill>
                  <a:srgbClr val="541C1D"/>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solidFill>
          <a:srgbClr val="FAE1C8"/>
        </a:solidFill>
        <a:effectLst/>
      </p:bgPr>
    </p:bg>
    <p:spTree>
      <p:nvGrpSpPr>
        <p:cNvPr id="1" name="Shape 47"/>
        <p:cNvGrpSpPr/>
        <p:nvPr/>
      </p:nvGrpSpPr>
      <p:grpSpPr>
        <a:xfrm>
          <a:off x="0" y="0"/>
          <a:ext cx="0" cy="0"/>
          <a:chOff x="0" y="0"/>
          <a:chExt cx="0" cy="0"/>
        </a:xfrm>
      </p:grpSpPr>
      <p:sp>
        <p:nvSpPr>
          <p:cNvPr id="48" name="Google Shape;48;p6"/>
          <p:cNvSpPr/>
          <p:nvPr/>
        </p:nvSpPr>
        <p:spPr>
          <a:xfrm>
            <a:off x="3015900" y="1015650"/>
            <a:ext cx="3112200" cy="31122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541C1D"/>
              </a:buClr>
              <a:buSzPts val="2400"/>
              <a:buNone/>
              <a:defRPr sz="2400">
                <a:solidFill>
                  <a:srgbClr val="541C1D"/>
                </a:solidFill>
              </a:defRPr>
            </a:lvl1pPr>
            <a:lvl2pPr lvl="1" algn="ctr" rtl="0">
              <a:spcBef>
                <a:spcPts val="0"/>
              </a:spcBef>
              <a:spcAft>
                <a:spcPts val="0"/>
              </a:spcAft>
              <a:buClr>
                <a:srgbClr val="541C1D"/>
              </a:buClr>
              <a:buSzPts val="1800"/>
              <a:buNone/>
              <a:defRPr sz="1800">
                <a:solidFill>
                  <a:srgbClr val="541C1D"/>
                </a:solidFill>
              </a:defRPr>
            </a:lvl2pPr>
            <a:lvl3pPr lvl="2" algn="ctr" rtl="0">
              <a:spcBef>
                <a:spcPts val="0"/>
              </a:spcBef>
              <a:spcAft>
                <a:spcPts val="0"/>
              </a:spcAft>
              <a:buClr>
                <a:srgbClr val="541C1D"/>
              </a:buClr>
              <a:buSzPts val="1800"/>
              <a:buNone/>
              <a:defRPr sz="1800">
                <a:solidFill>
                  <a:srgbClr val="541C1D"/>
                </a:solidFill>
              </a:defRPr>
            </a:lvl3pPr>
            <a:lvl4pPr lvl="3" algn="ctr" rtl="0">
              <a:spcBef>
                <a:spcPts val="0"/>
              </a:spcBef>
              <a:spcAft>
                <a:spcPts val="0"/>
              </a:spcAft>
              <a:buClr>
                <a:srgbClr val="541C1D"/>
              </a:buClr>
              <a:buSzPts val="1800"/>
              <a:buNone/>
              <a:defRPr sz="1800">
                <a:solidFill>
                  <a:srgbClr val="541C1D"/>
                </a:solidFill>
              </a:defRPr>
            </a:lvl4pPr>
            <a:lvl5pPr lvl="4" algn="ctr" rtl="0">
              <a:spcBef>
                <a:spcPts val="0"/>
              </a:spcBef>
              <a:spcAft>
                <a:spcPts val="0"/>
              </a:spcAft>
              <a:buClr>
                <a:srgbClr val="541C1D"/>
              </a:buClr>
              <a:buSzPts val="1800"/>
              <a:buNone/>
              <a:defRPr sz="1800">
                <a:solidFill>
                  <a:srgbClr val="541C1D"/>
                </a:solidFill>
              </a:defRPr>
            </a:lvl5pPr>
            <a:lvl6pPr lvl="5" algn="ctr" rtl="0">
              <a:spcBef>
                <a:spcPts val="0"/>
              </a:spcBef>
              <a:spcAft>
                <a:spcPts val="0"/>
              </a:spcAft>
              <a:buClr>
                <a:srgbClr val="541C1D"/>
              </a:buClr>
              <a:buSzPts val="1800"/>
              <a:buNone/>
              <a:defRPr sz="1800">
                <a:solidFill>
                  <a:srgbClr val="541C1D"/>
                </a:solidFill>
              </a:defRPr>
            </a:lvl6pPr>
            <a:lvl7pPr lvl="6" algn="ctr" rtl="0">
              <a:spcBef>
                <a:spcPts val="0"/>
              </a:spcBef>
              <a:spcAft>
                <a:spcPts val="0"/>
              </a:spcAft>
              <a:buClr>
                <a:srgbClr val="541C1D"/>
              </a:buClr>
              <a:buSzPts val="1800"/>
              <a:buNone/>
              <a:defRPr sz="1800">
                <a:solidFill>
                  <a:srgbClr val="541C1D"/>
                </a:solidFill>
              </a:defRPr>
            </a:lvl7pPr>
            <a:lvl8pPr lvl="7" algn="ctr" rtl="0">
              <a:spcBef>
                <a:spcPts val="0"/>
              </a:spcBef>
              <a:spcAft>
                <a:spcPts val="0"/>
              </a:spcAft>
              <a:buClr>
                <a:srgbClr val="541C1D"/>
              </a:buClr>
              <a:buSzPts val="1800"/>
              <a:buNone/>
              <a:defRPr sz="1800">
                <a:solidFill>
                  <a:srgbClr val="541C1D"/>
                </a:solidFill>
              </a:defRPr>
            </a:lvl8pPr>
            <a:lvl9pPr lvl="8" algn="ctr" rtl="0">
              <a:spcBef>
                <a:spcPts val="0"/>
              </a:spcBef>
              <a:spcAft>
                <a:spcPts val="0"/>
              </a:spcAft>
              <a:buClr>
                <a:srgbClr val="541C1D"/>
              </a:buClr>
              <a:buSzPts val="1800"/>
              <a:buNone/>
              <a:defRPr sz="1800">
                <a:solidFill>
                  <a:srgbClr val="541C1D"/>
                </a:solidFill>
              </a:defRPr>
            </a:lvl9pPr>
          </a:lstStyle>
          <a:p>
            <a:endParaRPr/>
          </a:p>
        </p:txBody>
      </p:sp>
      <p:sp>
        <p:nvSpPr>
          <p:cNvPr id="50" name="Google Shape;50;p6"/>
          <p:cNvSpPr txBox="1">
            <a:spLocks noGrp="1"/>
          </p:cNvSpPr>
          <p:nvPr>
            <p:ph type="subTitle" idx="1"/>
          </p:nvPr>
        </p:nvSpPr>
        <p:spPr>
          <a:xfrm>
            <a:off x="3656700" y="3039400"/>
            <a:ext cx="1905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41C1D"/>
              </a:buClr>
              <a:buSzPts val="1200"/>
              <a:buNone/>
              <a:defRPr>
                <a:solidFill>
                  <a:srgbClr val="541C1D"/>
                </a:solidFill>
              </a:defRPr>
            </a:lvl1pPr>
            <a:lvl2pPr lvl="1" algn="ctr" rtl="0">
              <a:lnSpc>
                <a:spcPct val="100000"/>
              </a:lnSpc>
              <a:spcBef>
                <a:spcPts val="0"/>
              </a:spcBef>
              <a:spcAft>
                <a:spcPts val="0"/>
              </a:spcAft>
              <a:buClr>
                <a:srgbClr val="541C1D"/>
              </a:buClr>
              <a:buSzPts val="1200"/>
              <a:buNone/>
              <a:defRPr>
                <a:solidFill>
                  <a:srgbClr val="541C1D"/>
                </a:solidFill>
              </a:defRPr>
            </a:lvl2pPr>
            <a:lvl3pPr lvl="2" algn="ctr" rtl="0">
              <a:lnSpc>
                <a:spcPct val="100000"/>
              </a:lnSpc>
              <a:spcBef>
                <a:spcPts val="0"/>
              </a:spcBef>
              <a:spcAft>
                <a:spcPts val="0"/>
              </a:spcAft>
              <a:buClr>
                <a:srgbClr val="541C1D"/>
              </a:buClr>
              <a:buSzPts val="1200"/>
              <a:buNone/>
              <a:defRPr>
                <a:solidFill>
                  <a:srgbClr val="541C1D"/>
                </a:solidFill>
              </a:defRPr>
            </a:lvl3pPr>
            <a:lvl4pPr lvl="3" algn="ctr" rtl="0">
              <a:lnSpc>
                <a:spcPct val="100000"/>
              </a:lnSpc>
              <a:spcBef>
                <a:spcPts val="0"/>
              </a:spcBef>
              <a:spcAft>
                <a:spcPts val="0"/>
              </a:spcAft>
              <a:buClr>
                <a:srgbClr val="541C1D"/>
              </a:buClr>
              <a:buSzPts val="1200"/>
              <a:buNone/>
              <a:defRPr>
                <a:solidFill>
                  <a:srgbClr val="541C1D"/>
                </a:solidFill>
              </a:defRPr>
            </a:lvl4pPr>
            <a:lvl5pPr lvl="4" algn="ctr" rtl="0">
              <a:lnSpc>
                <a:spcPct val="100000"/>
              </a:lnSpc>
              <a:spcBef>
                <a:spcPts val="0"/>
              </a:spcBef>
              <a:spcAft>
                <a:spcPts val="0"/>
              </a:spcAft>
              <a:buClr>
                <a:srgbClr val="541C1D"/>
              </a:buClr>
              <a:buSzPts val="1200"/>
              <a:buNone/>
              <a:defRPr>
                <a:solidFill>
                  <a:srgbClr val="541C1D"/>
                </a:solidFill>
              </a:defRPr>
            </a:lvl5pPr>
            <a:lvl6pPr lvl="5" algn="ctr" rtl="0">
              <a:lnSpc>
                <a:spcPct val="100000"/>
              </a:lnSpc>
              <a:spcBef>
                <a:spcPts val="0"/>
              </a:spcBef>
              <a:spcAft>
                <a:spcPts val="0"/>
              </a:spcAft>
              <a:buClr>
                <a:srgbClr val="541C1D"/>
              </a:buClr>
              <a:buSzPts val="1200"/>
              <a:buNone/>
              <a:defRPr>
                <a:solidFill>
                  <a:srgbClr val="541C1D"/>
                </a:solidFill>
              </a:defRPr>
            </a:lvl6pPr>
            <a:lvl7pPr lvl="6" algn="ctr" rtl="0">
              <a:lnSpc>
                <a:spcPct val="100000"/>
              </a:lnSpc>
              <a:spcBef>
                <a:spcPts val="0"/>
              </a:spcBef>
              <a:spcAft>
                <a:spcPts val="0"/>
              </a:spcAft>
              <a:buClr>
                <a:srgbClr val="541C1D"/>
              </a:buClr>
              <a:buSzPts val="1200"/>
              <a:buNone/>
              <a:defRPr>
                <a:solidFill>
                  <a:srgbClr val="541C1D"/>
                </a:solidFill>
              </a:defRPr>
            </a:lvl7pPr>
            <a:lvl8pPr lvl="7" algn="ctr" rtl="0">
              <a:lnSpc>
                <a:spcPct val="100000"/>
              </a:lnSpc>
              <a:spcBef>
                <a:spcPts val="0"/>
              </a:spcBef>
              <a:spcAft>
                <a:spcPts val="0"/>
              </a:spcAft>
              <a:buClr>
                <a:srgbClr val="541C1D"/>
              </a:buClr>
              <a:buSzPts val="1200"/>
              <a:buNone/>
              <a:defRPr>
                <a:solidFill>
                  <a:srgbClr val="541C1D"/>
                </a:solidFill>
              </a:defRPr>
            </a:lvl8pPr>
            <a:lvl9pPr lvl="8" algn="ctr" rtl="0">
              <a:lnSpc>
                <a:spcPct val="100000"/>
              </a:lnSpc>
              <a:spcBef>
                <a:spcPts val="0"/>
              </a:spcBef>
              <a:spcAft>
                <a:spcPts val="0"/>
              </a:spcAft>
              <a:buClr>
                <a:srgbClr val="541C1D"/>
              </a:buClr>
              <a:buSzPts val="1200"/>
              <a:buNone/>
              <a:defRPr>
                <a:solidFill>
                  <a:srgbClr val="541C1D"/>
                </a:solidFill>
              </a:defRPr>
            </a:lvl9pPr>
          </a:lstStyle>
          <a:p>
            <a:endParaRPr/>
          </a:p>
        </p:txBody>
      </p:sp>
      <p:sp>
        <p:nvSpPr>
          <p:cNvPr id="51" name="Google Shape;51;p6"/>
          <p:cNvSpPr txBox="1">
            <a:spLocks noGrp="1"/>
          </p:cNvSpPr>
          <p:nvPr>
            <p:ph type="title" idx="2" hasCustomPrompt="1"/>
          </p:nvPr>
        </p:nvSpPr>
        <p:spPr>
          <a:xfrm>
            <a:off x="3732762" y="1537228"/>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AE1C8"/>
              </a:buClr>
              <a:buSzPts val="5500"/>
              <a:buNone/>
              <a:defRPr sz="5500">
                <a:solidFill>
                  <a:srgbClr val="FAE1C8"/>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6"/>
          <p:cNvSpPr/>
          <p:nvPr/>
        </p:nvSpPr>
        <p:spPr>
          <a:xfrm>
            <a:off x="4281000" y="2154510"/>
            <a:ext cx="657300" cy="131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solidFill>
          <a:srgbClr val="FAE1C8"/>
        </a:solidFill>
        <a:effectLst/>
      </p:bgPr>
    </p:bg>
    <p:spTree>
      <p:nvGrpSpPr>
        <p:cNvPr id="1" name="Shape 53"/>
        <p:cNvGrpSpPr/>
        <p:nvPr/>
      </p:nvGrpSpPr>
      <p:grpSpPr>
        <a:xfrm>
          <a:off x="0" y="0"/>
          <a:ext cx="0" cy="0"/>
          <a:chOff x="0" y="0"/>
          <a:chExt cx="0" cy="0"/>
        </a:xfrm>
      </p:grpSpPr>
      <p:sp>
        <p:nvSpPr>
          <p:cNvPr id="54" name="Google Shape;54;p7"/>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body" idx="1"/>
          </p:nvPr>
        </p:nvSpPr>
        <p:spPr>
          <a:xfrm>
            <a:off x="2234100" y="2403800"/>
            <a:ext cx="4675800" cy="1206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6" name="Google Shape;56;p7"/>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solidFill>
          <a:srgbClr val="FAE1C8"/>
        </a:solidFill>
        <a:effectLst/>
      </p:bgPr>
    </p:bg>
    <p:spTree>
      <p:nvGrpSpPr>
        <p:cNvPr id="1" name="Shape 57"/>
        <p:cNvGrpSpPr/>
        <p:nvPr/>
      </p:nvGrpSpPr>
      <p:grpSpPr>
        <a:xfrm>
          <a:off x="0" y="0"/>
          <a:ext cx="0" cy="0"/>
          <a:chOff x="0" y="0"/>
          <a:chExt cx="0" cy="0"/>
        </a:xfrm>
      </p:grpSpPr>
      <p:sp>
        <p:nvSpPr>
          <p:cNvPr id="58" name="Google Shape;58;p8"/>
          <p:cNvSpPr/>
          <p:nvPr/>
        </p:nvSpPr>
        <p:spPr>
          <a:xfrm>
            <a:off x="4010100" y="2773538"/>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010100" y="697088"/>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ctrTitle"/>
          </p:nvPr>
        </p:nvSpPr>
        <p:spPr>
          <a:xfrm flipH="1">
            <a:off x="5213413" y="69707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1" name="Google Shape;61;p8"/>
          <p:cNvSpPr txBox="1">
            <a:spLocks noGrp="1"/>
          </p:cNvSpPr>
          <p:nvPr>
            <p:ph type="subTitle" idx="1"/>
          </p:nvPr>
        </p:nvSpPr>
        <p:spPr>
          <a:xfrm flipH="1">
            <a:off x="5210375" y="117758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2" name="Google Shape;62;p8"/>
          <p:cNvSpPr txBox="1">
            <a:spLocks noGrp="1"/>
          </p:cNvSpPr>
          <p:nvPr>
            <p:ph type="ctrTitle" idx="2"/>
          </p:nvPr>
        </p:nvSpPr>
        <p:spPr>
          <a:xfrm flipH="1">
            <a:off x="5235300" y="277352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3" name="Google Shape;63;p8"/>
          <p:cNvSpPr txBox="1">
            <a:spLocks noGrp="1"/>
          </p:cNvSpPr>
          <p:nvPr>
            <p:ph type="subTitle" idx="3"/>
          </p:nvPr>
        </p:nvSpPr>
        <p:spPr>
          <a:xfrm flipH="1">
            <a:off x="5189266" y="325403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4" name="Google Shape;64;p8"/>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1_1_1_1_1_1_1">
    <p:bg>
      <p:bgPr>
        <a:solidFill>
          <a:srgbClr val="FAE1C8"/>
        </a:solidFill>
        <a:effectLst/>
      </p:bgPr>
    </p:bg>
    <p:spTree>
      <p:nvGrpSpPr>
        <p:cNvPr id="1" name="Shape 65"/>
        <p:cNvGrpSpPr/>
        <p:nvPr/>
      </p:nvGrpSpPr>
      <p:grpSpPr>
        <a:xfrm>
          <a:off x="0" y="0"/>
          <a:ext cx="0" cy="0"/>
          <a:chOff x="0" y="0"/>
          <a:chExt cx="0" cy="0"/>
        </a:xfrm>
      </p:grpSpPr>
      <p:sp>
        <p:nvSpPr>
          <p:cNvPr id="66" name="Google Shape;66;p9"/>
          <p:cNvSpPr/>
          <p:nvPr/>
        </p:nvSpPr>
        <p:spPr>
          <a:xfrm>
            <a:off x="719575" y="3078100"/>
            <a:ext cx="7704000" cy="1211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ctrTitle"/>
          </p:nvPr>
        </p:nvSpPr>
        <p:spPr>
          <a:xfrm flipH="1">
            <a:off x="1231975"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87E45"/>
              </a:buClr>
              <a:buSzPts val="1800"/>
              <a:buNone/>
              <a:defRPr sz="1800">
                <a:solidFill>
                  <a:srgbClr val="E87E45"/>
                </a:solidFill>
              </a:defRPr>
            </a:lvl1pPr>
            <a:lvl2pPr lvl="1" algn="ctr" rtl="0">
              <a:spcBef>
                <a:spcPts val="0"/>
              </a:spcBef>
              <a:spcAft>
                <a:spcPts val="0"/>
              </a:spcAft>
              <a:buClr>
                <a:srgbClr val="E87E45"/>
              </a:buClr>
              <a:buSzPts val="1800"/>
              <a:buNone/>
              <a:defRPr sz="1800">
                <a:solidFill>
                  <a:srgbClr val="E87E45"/>
                </a:solidFill>
              </a:defRPr>
            </a:lvl2pPr>
            <a:lvl3pPr lvl="2" algn="ctr" rtl="0">
              <a:spcBef>
                <a:spcPts val="0"/>
              </a:spcBef>
              <a:spcAft>
                <a:spcPts val="0"/>
              </a:spcAft>
              <a:buClr>
                <a:srgbClr val="E87E45"/>
              </a:buClr>
              <a:buSzPts val="1800"/>
              <a:buNone/>
              <a:defRPr sz="1800">
                <a:solidFill>
                  <a:srgbClr val="E87E45"/>
                </a:solidFill>
              </a:defRPr>
            </a:lvl3pPr>
            <a:lvl4pPr lvl="3" algn="ctr" rtl="0">
              <a:spcBef>
                <a:spcPts val="0"/>
              </a:spcBef>
              <a:spcAft>
                <a:spcPts val="0"/>
              </a:spcAft>
              <a:buClr>
                <a:srgbClr val="E87E45"/>
              </a:buClr>
              <a:buSzPts val="1800"/>
              <a:buNone/>
              <a:defRPr sz="1800">
                <a:solidFill>
                  <a:srgbClr val="E87E45"/>
                </a:solidFill>
              </a:defRPr>
            </a:lvl4pPr>
            <a:lvl5pPr lvl="4" algn="ctr" rtl="0">
              <a:spcBef>
                <a:spcPts val="0"/>
              </a:spcBef>
              <a:spcAft>
                <a:spcPts val="0"/>
              </a:spcAft>
              <a:buClr>
                <a:srgbClr val="E87E45"/>
              </a:buClr>
              <a:buSzPts val="1800"/>
              <a:buNone/>
              <a:defRPr sz="1800">
                <a:solidFill>
                  <a:srgbClr val="E87E45"/>
                </a:solidFill>
              </a:defRPr>
            </a:lvl5pPr>
            <a:lvl6pPr lvl="5" algn="ctr" rtl="0">
              <a:spcBef>
                <a:spcPts val="0"/>
              </a:spcBef>
              <a:spcAft>
                <a:spcPts val="0"/>
              </a:spcAft>
              <a:buClr>
                <a:srgbClr val="E87E45"/>
              </a:buClr>
              <a:buSzPts val="1800"/>
              <a:buNone/>
              <a:defRPr sz="1800">
                <a:solidFill>
                  <a:srgbClr val="E87E45"/>
                </a:solidFill>
              </a:defRPr>
            </a:lvl6pPr>
            <a:lvl7pPr lvl="6" algn="ctr" rtl="0">
              <a:spcBef>
                <a:spcPts val="0"/>
              </a:spcBef>
              <a:spcAft>
                <a:spcPts val="0"/>
              </a:spcAft>
              <a:buClr>
                <a:srgbClr val="E87E45"/>
              </a:buClr>
              <a:buSzPts val="1800"/>
              <a:buNone/>
              <a:defRPr sz="1800">
                <a:solidFill>
                  <a:srgbClr val="E87E45"/>
                </a:solidFill>
              </a:defRPr>
            </a:lvl7pPr>
            <a:lvl8pPr lvl="7" algn="ctr" rtl="0">
              <a:spcBef>
                <a:spcPts val="0"/>
              </a:spcBef>
              <a:spcAft>
                <a:spcPts val="0"/>
              </a:spcAft>
              <a:buClr>
                <a:srgbClr val="E87E45"/>
              </a:buClr>
              <a:buSzPts val="1800"/>
              <a:buNone/>
              <a:defRPr sz="1800">
                <a:solidFill>
                  <a:srgbClr val="E87E45"/>
                </a:solidFill>
              </a:defRPr>
            </a:lvl8pPr>
            <a:lvl9pPr lvl="8" algn="ctr" rtl="0">
              <a:spcBef>
                <a:spcPts val="0"/>
              </a:spcBef>
              <a:spcAft>
                <a:spcPts val="0"/>
              </a:spcAft>
              <a:buClr>
                <a:srgbClr val="E87E45"/>
              </a:buClr>
              <a:buSzPts val="1800"/>
              <a:buNone/>
              <a:defRPr sz="1800">
                <a:solidFill>
                  <a:srgbClr val="E87E45"/>
                </a:solidFill>
              </a:defRPr>
            </a:lvl9pPr>
          </a:lstStyle>
          <a:p>
            <a:endParaRPr/>
          </a:p>
        </p:txBody>
      </p:sp>
      <p:sp>
        <p:nvSpPr>
          <p:cNvPr id="68" name="Google Shape;68;p9"/>
          <p:cNvSpPr txBox="1">
            <a:spLocks noGrp="1"/>
          </p:cNvSpPr>
          <p:nvPr>
            <p:ph type="subTitle" idx="1"/>
          </p:nvPr>
        </p:nvSpPr>
        <p:spPr>
          <a:xfrm flipH="1">
            <a:off x="1364275"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9" name="Google Shape;69;p9"/>
          <p:cNvSpPr txBox="1">
            <a:spLocks noGrp="1"/>
          </p:cNvSpPr>
          <p:nvPr>
            <p:ph type="ctrTitle" idx="2"/>
          </p:nvPr>
        </p:nvSpPr>
        <p:spPr>
          <a:xfrm flipH="1">
            <a:off x="3480088"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87E45"/>
              </a:buClr>
              <a:buSzPts val="1800"/>
              <a:buNone/>
              <a:defRPr sz="1800">
                <a:solidFill>
                  <a:srgbClr val="E87E45"/>
                </a:solidFill>
              </a:defRPr>
            </a:lvl1pPr>
            <a:lvl2pPr lvl="1" algn="ctr" rtl="0">
              <a:spcBef>
                <a:spcPts val="0"/>
              </a:spcBef>
              <a:spcAft>
                <a:spcPts val="0"/>
              </a:spcAft>
              <a:buClr>
                <a:srgbClr val="E87E45"/>
              </a:buClr>
              <a:buSzPts val="1800"/>
              <a:buNone/>
              <a:defRPr sz="1800">
                <a:solidFill>
                  <a:srgbClr val="E87E45"/>
                </a:solidFill>
              </a:defRPr>
            </a:lvl2pPr>
            <a:lvl3pPr lvl="2" algn="ctr" rtl="0">
              <a:spcBef>
                <a:spcPts val="0"/>
              </a:spcBef>
              <a:spcAft>
                <a:spcPts val="0"/>
              </a:spcAft>
              <a:buClr>
                <a:srgbClr val="E87E45"/>
              </a:buClr>
              <a:buSzPts val="1800"/>
              <a:buNone/>
              <a:defRPr sz="1800">
                <a:solidFill>
                  <a:srgbClr val="E87E45"/>
                </a:solidFill>
              </a:defRPr>
            </a:lvl3pPr>
            <a:lvl4pPr lvl="3" algn="ctr" rtl="0">
              <a:spcBef>
                <a:spcPts val="0"/>
              </a:spcBef>
              <a:spcAft>
                <a:spcPts val="0"/>
              </a:spcAft>
              <a:buClr>
                <a:srgbClr val="E87E45"/>
              </a:buClr>
              <a:buSzPts val="1800"/>
              <a:buNone/>
              <a:defRPr sz="1800">
                <a:solidFill>
                  <a:srgbClr val="E87E45"/>
                </a:solidFill>
              </a:defRPr>
            </a:lvl4pPr>
            <a:lvl5pPr lvl="4" algn="ctr" rtl="0">
              <a:spcBef>
                <a:spcPts val="0"/>
              </a:spcBef>
              <a:spcAft>
                <a:spcPts val="0"/>
              </a:spcAft>
              <a:buClr>
                <a:srgbClr val="E87E45"/>
              </a:buClr>
              <a:buSzPts val="1800"/>
              <a:buNone/>
              <a:defRPr sz="1800">
                <a:solidFill>
                  <a:srgbClr val="E87E45"/>
                </a:solidFill>
              </a:defRPr>
            </a:lvl5pPr>
            <a:lvl6pPr lvl="5" algn="ctr" rtl="0">
              <a:spcBef>
                <a:spcPts val="0"/>
              </a:spcBef>
              <a:spcAft>
                <a:spcPts val="0"/>
              </a:spcAft>
              <a:buClr>
                <a:srgbClr val="E87E45"/>
              </a:buClr>
              <a:buSzPts val="1800"/>
              <a:buNone/>
              <a:defRPr sz="1800">
                <a:solidFill>
                  <a:srgbClr val="E87E45"/>
                </a:solidFill>
              </a:defRPr>
            </a:lvl6pPr>
            <a:lvl7pPr lvl="6" algn="ctr" rtl="0">
              <a:spcBef>
                <a:spcPts val="0"/>
              </a:spcBef>
              <a:spcAft>
                <a:spcPts val="0"/>
              </a:spcAft>
              <a:buClr>
                <a:srgbClr val="E87E45"/>
              </a:buClr>
              <a:buSzPts val="1800"/>
              <a:buNone/>
              <a:defRPr sz="1800">
                <a:solidFill>
                  <a:srgbClr val="E87E45"/>
                </a:solidFill>
              </a:defRPr>
            </a:lvl7pPr>
            <a:lvl8pPr lvl="7" algn="ctr" rtl="0">
              <a:spcBef>
                <a:spcPts val="0"/>
              </a:spcBef>
              <a:spcAft>
                <a:spcPts val="0"/>
              </a:spcAft>
              <a:buClr>
                <a:srgbClr val="E87E45"/>
              </a:buClr>
              <a:buSzPts val="1800"/>
              <a:buNone/>
              <a:defRPr sz="1800">
                <a:solidFill>
                  <a:srgbClr val="E87E45"/>
                </a:solidFill>
              </a:defRPr>
            </a:lvl8pPr>
            <a:lvl9pPr lvl="8" algn="ctr" rtl="0">
              <a:spcBef>
                <a:spcPts val="0"/>
              </a:spcBef>
              <a:spcAft>
                <a:spcPts val="0"/>
              </a:spcAft>
              <a:buClr>
                <a:srgbClr val="E87E45"/>
              </a:buClr>
              <a:buSzPts val="1800"/>
              <a:buNone/>
              <a:defRPr sz="1800">
                <a:solidFill>
                  <a:srgbClr val="E87E45"/>
                </a:solidFill>
              </a:defRPr>
            </a:lvl9pPr>
          </a:lstStyle>
          <a:p>
            <a:endParaRPr/>
          </a:p>
        </p:txBody>
      </p:sp>
      <p:sp>
        <p:nvSpPr>
          <p:cNvPr id="70" name="Google Shape;70;p9"/>
          <p:cNvSpPr txBox="1">
            <a:spLocks noGrp="1"/>
          </p:cNvSpPr>
          <p:nvPr>
            <p:ph type="subTitle" idx="3"/>
          </p:nvPr>
        </p:nvSpPr>
        <p:spPr>
          <a:xfrm flipH="1">
            <a:off x="3612388"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9"/>
          <p:cNvSpPr txBox="1">
            <a:spLocks noGrp="1"/>
          </p:cNvSpPr>
          <p:nvPr>
            <p:ph type="ctrTitle" idx="4"/>
          </p:nvPr>
        </p:nvSpPr>
        <p:spPr>
          <a:xfrm flipH="1">
            <a:off x="5715800"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87E45"/>
              </a:buClr>
              <a:buSzPts val="1800"/>
              <a:buNone/>
              <a:defRPr sz="1800">
                <a:solidFill>
                  <a:srgbClr val="E87E45"/>
                </a:solidFill>
              </a:defRPr>
            </a:lvl1pPr>
            <a:lvl2pPr lvl="1" algn="ctr" rtl="0">
              <a:spcBef>
                <a:spcPts val="0"/>
              </a:spcBef>
              <a:spcAft>
                <a:spcPts val="0"/>
              </a:spcAft>
              <a:buClr>
                <a:srgbClr val="E87E45"/>
              </a:buClr>
              <a:buSzPts val="1800"/>
              <a:buNone/>
              <a:defRPr sz="1800">
                <a:solidFill>
                  <a:srgbClr val="E87E45"/>
                </a:solidFill>
              </a:defRPr>
            </a:lvl2pPr>
            <a:lvl3pPr lvl="2" algn="ctr" rtl="0">
              <a:spcBef>
                <a:spcPts val="0"/>
              </a:spcBef>
              <a:spcAft>
                <a:spcPts val="0"/>
              </a:spcAft>
              <a:buClr>
                <a:srgbClr val="E87E45"/>
              </a:buClr>
              <a:buSzPts val="1800"/>
              <a:buNone/>
              <a:defRPr sz="1800">
                <a:solidFill>
                  <a:srgbClr val="E87E45"/>
                </a:solidFill>
              </a:defRPr>
            </a:lvl3pPr>
            <a:lvl4pPr lvl="3" algn="ctr" rtl="0">
              <a:spcBef>
                <a:spcPts val="0"/>
              </a:spcBef>
              <a:spcAft>
                <a:spcPts val="0"/>
              </a:spcAft>
              <a:buClr>
                <a:srgbClr val="E87E45"/>
              </a:buClr>
              <a:buSzPts val="1800"/>
              <a:buNone/>
              <a:defRPr sz="1800">
                <a:solidFill>
                  <a:srgbClr val="E87E45"/>
                </a:solidFill>
              </a:defRPr>
            </a:lvl4pPr>
            <a:lvl5pPr lvl="4" algn="ctr" rtl="0">
              <a:spcBef>
                <a:spcPts val="0"/>
              </a:spcBef>
              <a:spcAft>
                <a:spcPts val="0"/>
              </a:spcAft>
              <a:buClr>
                <a:srgbClr val="E87E45"/>
              </a:buClr>
              <a:buSzPts val="1800"/>
              <a:buNone/>
              <a:defRPr sz="1800">
                <a:solidFill>
                  <a:srgbClr val="E87E45"/>
                </a:solidFill>
              </a:defRPr>
            </a:lvl5pPr>
            <a:lvl6pPr lvl="5" algn="ctr" rtl="0">
              <a:spcBef>
                <a:spcPts val="0"/>
              </a:spcBef>
              <a:spcAft>
                <a:spcPts val="0"/>
              </a:spcAft>
              <a:buClr>
                <a:srgbClr val="E87E45"/>
              </a:buClr>
              <a:buSzPts val="1800"/>
              <a:buNone/>
              <a:defRPr sz="1800">
                <a:solidFill>
                  <a:srgbClr val="E87E45"/>
                </a:solidFill>
              </a:defRPr>
            </a:lvl6pPr>
            <a:lvl7pPr lvl="6" algn="ctr" rtl="0">
              <a:spcBef>
                <a:spcPts val="0"/>
              </a:spcBef>
              <a:spcAft>
                <a:spcPts val="0"/>
              </a:spcAft>
              <a:buClr>
                <a:srgbClr val="E87E45"/>
              </a:buClr>
              <a:buSzPts val="1800"/>
              <a:buNone/>
              <a:defRPr sz="1800">
                <a:solidFill>
                  <a:srgbClr val="E87E45"/>
                </a:solidFill>
              </a:defRPr>
            </a:lvl7pPr>
            <a:lvl8pPr lvl="7" algn="ctr" rtl="0">
              <a:spcBef>
                <a:spcPts val="0"/>
              </a:spcBef>
              <a:spcAft>
                <a:spcPts val="0"/>
              </a:spcAft>
              <a:buClr>
                <a:srgbClr val="E87E45"/>
              </a:buClr>
              <a:buSzPts val="1800"/>
              <a:buNone/>
              <a:defRPr sz="1800">
                <a:solidFill>
                  <a:srgbClr val="E87E45"/>
                </a:solidFill>
              </a:defRPr>
            </a:lvl8pPr>
            <a:lvl9pPr lvl="8" algn="ctr" rtl="0">
              <a:spcBef>
                <a:spcPts val="0"/>
              </a:spcBef>
              <a:spcAft>
                <a:spcPts val="0"/>
              </a:spcAft>
              <a:buClr>
                <a:srgbClr val="E87E45"/>
              </a:buClr>
              <a:buSzPts val="1800"/>
              <a:buNone/>
              <a:defRPr sz="1800">
                <a:solidFill>
                  <a:srgbClr val="E87E45"/>
                </a:solidFill>
              </a:defRPr>
            </a:lvl9pPr>
          </a:lstStyle>
          <a:p>
            <a:endParaRPr/>
          </a:p>
        </p:txBody>
      </p:sp>
      <p:sp>
        <p:nvSpPr>
          <p:cNvPr id="72" name="Google Shape;72;p9"/>
          <p:cNvSpPr txBox="1">
            <a:spLocks noGrp="1"/>
          </p:cNvSpPr>
          <p:nvPr>
            <p:ph type="subTitle" idx="5"/>
          </p:nvPr>
        </p:nvSpPr>
        <p:spPr>
          <a:xfrm flipH="1">
            <a:off x="5848100"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title" idx="6"/>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MAGE + TITLE ">
  <p:cSld name="CUSTOM_1_1_1_1_1_1_1_1_1_1_1_1">
    <p:bg>
      <p:bgPr>
        <a:solidFill>
          <a:srgbClr val="FAE1C8"/>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flipH="1">
            <a:off x="2703750" y="1109175"/>
            <a:ext cx="3736500" cy="122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
  <p:cSld name="CUSTOM_1_1_1_1_1_1_1_1_1_1">
    <p:bg>
      <p:bgPr>
        <a:solidFill>
          <a:srgbClr val="FECB5E"/>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flipH="1">
            <a:off x="3141747" y="1231475"/>
            <a:ext cx="2860500" cy="1777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FAE1C8"/>
              </a:buClr>
              <a:buSzPts val="3600"/>
              <a:buNone/>
              <a:defRPr sz="3600">
                <a:solidFill>
                  <a:srgbClr val="FAE1C8"/>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2" name="Google Shape;92;p14"/>
          <p:cNvSpPr txBox="1">
            <a:spLocks noGrp="1"/>
          </p:cNvSpPr>
          <p:nvPr>
            <p:ph type="subTitle" idx="1"/>
          </p:nvPr>
        </p:nvSpPr>
        <p:spPr>
          <a:xfrm flipH="1">
            <a:off x="3068547" y="2875625"/>
            <a:ext cx="3006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E1C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41C1D"/>
              </a:buClr>
              <a:buSzPts val="2800"/>
              <a:buFont typeface="Arvo"/>
              <a:buNone/>
              <a:defRPr sz="2800">
                <a:solidFill>
                  <a:srgbClr val="541C1D"/>
                </a:solidFill>
                <a:latin typeface="Arvo"/>
                <a:ea typeface="Arvo"/>
                <a:cs typeface="Arvo"/>
                <a:sym typeface="Arvo"/>
              </a:defRPr>
            </a:lvl1pPr>
            <a:lvl2pPr lvl="1">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2pPr>
            <a:lvl3pPr lvl="2">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3pPr>
            <a:lvl4pPr lvl="3">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4pPr>
            <a:lvl5pPr lvl="4">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5pPr>
            <a:lvl6pPr lvl="5">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6pPr>
            <a:lvl7pPr lvl="6">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7pPr>
            <a:lvl8pPr lvl="7">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8pPr>
            <a:lvl9pPr lvl="8">
              <a:spcBef>
                <a:spcPts val="0"/>
              </a:spcBef>
              <a:spcAft>
                <a:spcPts val="0"/>
              </a:spcAft>
              <a:buClr>
                <a:srgbClr val="541C1D"/>
              </a:buClr>
              <a:buSzPts val="2800"/>
              <a:buFont typeface="Fira Sans Extra Condensed"/>
              <a:buNone/>
              <a:defRPr sz="2800">
                <a:solidFill>
                  <a:srgbClr val="541C1D"/>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541C1D"/>
              </a:buClr>
              <a:buSzPts val="1200"/>
              <a:buFont typeface="Roboto"/>
              <a:buChar char="●"/>
              <a:defRPr sz="1200">
                <a:solidFill>
                  <a:srgbClr val="541C1D"/>
                </a:solidFill>
                <a:latin typeface="Roboto"/>
                <a:ea typeface="Roboto"/>
                <a:cs typeface="Roboto"/>
                <a:sym typeface="Roboto"/>
              </a:defRPr>
            </a:lvl1pPr>
            <a:lvl2pPr marL="914400" lvl="1"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2pPr>
            <a:lvl3pPr marL="1371600" lvl="2"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3pPr>
            <a:lvl4pPr marL="1828800" lvl="3"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4pPr>
            <a:lvl5pPr marL="2286000" lvl="4"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5pPr>
            <a:lvl6pPr marL="2743200" lvl="5"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6pPr>
            <a:lvl7pPr marL="3200400" lvl="6"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7pPr>
            <a:lvl8pPr marL="3657600" lvl="7" indent="-304800" rtl="0">
              <a:lnSpc>
                <a:spcPct val="115000"/>
              </a:lnSpc>
              <a:spcBef>
                <a:spcPts val="1600"/>
              </a:spcBef>
              <a:spcAft>
                <a:spcPts val="0"/>
              </a:spcAft>
              <a:buClr>
                <a:srgbClr val="541C1D"/>
              </a:buClr>
              <a:buSzPts val="1200"/>
              <a:buFont typeface="Roboto"/>
              <a:buChar char="○"/>
              <a:defRPr sz="1200">
                <a:solidFill>
                  <a:srgbClr val="541C1D"/>
                </a:solidFill>
                <a:latin typeface="Roboto"/>
                <a:ea typeface="Roboto"/>
                <a:cs typeface="Roboto"/>
                <a:sym typeface="Roboto"/>
              </a:defRPr>
            </a:lvl8pPr>
            <a:lvl9pPr marL="4114800" lvl="8" indent="-304800" rtl="0">
              <a:lnSpc>
                <a:spcPct val="115000"/>
              </a:lnSpc>
              <a:spcBef>
                <a:spcPts val="1600"/>
              </a:spcBef>
              <a:spcAft>
                <a:spcPts val="1600"/>
              </a:spcAft>
              <a:buClr>
                <a:srgbClr val="541C1D"/>
              </a:buClr>
              <a:buSzPts val="1200"/>
              <a:buFont typeface="Roboto"/>
              <a:buChar char="■"/>
              <a:defRPr sz="1200">
                <a:solidFill>
                  <a:srgbClr val="541C1D"/>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9" r:id="rId8"/>
    <p:sldLayoutId id="2147483660"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p:nvPr/>
        </p:nvSpPr>
        <p:spPr>
          <a:xfrm rot="10800000">
            <a:off x="-246523" y="-621760"/>
            <a:ext cx="2828932" cy="1718070"/>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30"/>
          <p:cNvGrpSpPr/>
          <p:nvPr/>
        </p:nvGrpSpPr>
        <p:grpSpPr>
          <a:xfrm rot="10800000">
            <a:off x="7182766" y="3339995"/>
            <a:ext cx="2878649" cy="1807001"/>
            <a:chOff x="236700" y="391800"/>
            <a:chExt cx="7184050" cy="4930425"/>
          </a:xfrm>
        </p:grpSpPr>
        <p:sp>
          <p:nvSpPr>
            <p:cNvPr id="176" name="Google Shape;176;p30"/>
            <p:cNvSpPr/>
            <p:nvPr/>
          </p:nvSpPr>
          <p:spPr>
            <a:xfrm>
              <a:off x="309275" y="518025"/>
              <a:ext cx="7059975" cy="4687775"/>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36700" y="391800"/>
              <a:ext cx="7184050" cy="4930425"/>
            </a:xfrm>
            <a:custGeom>
              <a:avLst/>
              <a:gdLst/>
              <a:ahLst/>
              <a:cxnLst/>
              <a:rect l="l" t="t" r="r" b="b"/>
              <a:pathLst>
                <a:path w="287362" h="197217" extrusionOk="0">
                  <a:moveTo>
                    <a:pt x="241144" y="9433"/>
                  </a:moveTo>
                  <a:lnTo>
                    <a:pt x="241144" y="9433"/>
                  </a:lnTo>
                  <a:cubicBezTo>
                    <a:pt x="241268" y="9471"/>
                    <a:pt x="241392" y="9508"/>
                    <a:pt x="241515" y="9544"/>
                  </a:cubicBezTo>
                  <a:lnTo>
                    <a:pt x="241515" y="9544"/>
                  </a:lnTo>
                  <a:cubicBezTo>
                    <a:pt x="241391" y="9507"/>
                    <a:pt x="241268" y="9470"/>
                    <a:pt x="241144" y="9433"/>
                  </a:cubicBezTo>
                  <a:close/>
                  <a:moveTo>
                    <a:pt x="241515" y="9544"/>
                  </a:moveTo>
                  <a:cubicBezTo>
                    <a:pt x="241983" y="9686"/>
                    <a:pt x="242450" y="9831"/>
                    <a:pt x="242916" y="9980"/>
                  </a:cubicBezTo>
                  <a:lnTo>
                    <a:pt x="242916" y="9980"/>
                  </a:lnTo>
                  <a:cubicBezTo>
                    <a:pt x="242452" y="9822"/>
                    <a:pt x="241988" y="9685"/>
                    <a:pt x="241515" y="9544"/>
                  </a:cubicBezTo>
                  <a:close/>
                  <a:moveTo>
                    <a:pt x="242916" y="9980"/>
                  </a:moveTo>
                  <a:lnTo>
                    <a:pt x="242916" y="9980"/>
                  </a:lnTo>
                  <a:cubicBezTo>
                    <a:pt x="242931" y="9985"/>
                    <a:pt x="242946" y="9990"/>
                    <a:pt x="242960" y="9995"/>
                  </a:cubicBezTo>
                  <a:lnTo>
                    <a:pt x="243328" y="10112"/>
                  </a:lnTo>
                  <a:lnTo>
                    <a:pt x="243328" y="10112"/>
                  </a:lnTo>
                  <a:cubicBezTo>
                    <a:pt x="243191" y="10068"/>
                    <a:pt x="243054" y="10024"/>
                    <a:pt x="242916" y="9980"/>
                  </a:cubicBezTo>
                  <a:close/>
                  <a:moveTo>
                    <a:pt x="229165" y="13744"/>
                  </a:moveTo>
                  <a:lnTo>
                    <a:pt x="229402" y="13797"/>
                  </a:lnTo>
                  <a:cubicBezTo>
                    <a:pt x="231069" y="14152"/>
                    <a:pt x="232698" y="14527"/>
                    <a:pt x="234327" y="14958"/>
                  </a:cubicBezTo>
                  <a:cubicBezTo>
                    <a:pt x="237586" y="15782"/>
                    <a:pt x="240788" y="16718"/>
                    <a:pt x="243897" y="17860"/>
                  </a:cubicBezTo>
                  <a:cubicBezTo>
                    <a:pt x="247005" y="18965"/>
                    <a:pt x="250002" y="20295"/>
                    <a:pt x="252904" y="21849"/>
                  </a:cubicBezTo>
                  <a:cubicBezTo>
                    <a:pt x="255751" y="23385"/>
                    <a:pt x="258410" y="25201"/>
                    <a:pt x="260882" y="27298"/>
                  </a:cubicBezTo>
                  <a:cubicBezTo>
                    <a:pt x="265732" y="31456"/>
                    <a:pt x="269309" y="36886"/>
                    <a:pt x="271799" y="42860"/>
                  </a:cubicBezTo>
                  <a:cubicBezTo>
                    <a:pt x="273054" y="45856"/>
                    <a:pt x="274084" y="48946"/>
                    <a:pt x="274889" y="52111"/>
                  </a:cubicBezTo>
                  <a:cubicBezTo>
                    <a:pt x="275713" y="55276"/>
                    <a:pt x="276331" y="58516"/>
                    <a:pt x="276874" y="61755"/>
                  </a:cubicBezTo>
                  <a:cubicBezTo>
                    <a:pt x="280882" y="87692"/>
                    <a:pt x="276612" y="114227"/>
                    <a:pt x="264646" y="137579"/>
                  </a:cubicBezTo>
                  <a:cubicBezTo>
                    <a:pt x="270601" y="125856"/>
                    <a:pt x="274683" y="113272"/>
                    <a:pt x="276706" y="100276"/>
                  </a:cubicBezTo>
                  <a:cubicBezTo>
                    <a:pt x="278785" y="87261"/>
                    <a:pt x="278766" y="74003"/>
                    <a:pt x="276650" y="60988"/>
                  </a:cubicBezTo>
                  <a:cubicBezTo>
                    <a:pt x="276125" y="57748"/>
                    <a:pt x="275451" y="54546"/>
                    <a:pt x="274608" y="51400"/>
                  </a:cubicBezTo>
                  <a:cubicBezTo>
                    <a:pt x="273785" y="48272"/>
                    <a:pt x="272717" y="45201"/>
                    <a:pt x="271444" y="42242"/>
                  </a:cubicBezTo>
                  <a:cubicBezTo>
                    <a:pt x="270189" y="39302"/>
                    <a:pt x="268635" y="36531"/>
                    <a:pt x="266799" y="33928"/>
                  </a:cubicBezTo>
                  <a:cubicBezTo>
                    <a:pt x="266706" y="33759"/>
                    <a:pt x="266575" y="33591"/>
                    <a:pt x="266462" y="33441"/>
                  </a:cubicBezTo>
                  <a:lnTo>
                    <a:pt x="266107" y="32973"/>
                  </a:lnTo>
                  <a:lnTo>
                    <a:pt x="265376" y="32036"/>
                  </a:lnTo>
                  <a:lnTo>
                    <a:pt x="264627" y="31137"/>
                  </a:lnTo>
                  <a:cubicBezTo>
                    <a:pt x="264365" y="30838"/>
                    <a:pt x="264122" y="30538"/>
                    <a:pt x="263841" y="30257"/>
                  </a:cubicBezTo>
                  <a:cubicBezTo>
                    <a:pt x="262755" y="29096"/>
                    <a:pt x="261612" y="28010"/>
                    <a:pt x="260414" y="26999"/>
                  </a:cubicBezTo>
                  <a:cubicBezTo>
                    <a:pt x="257960" y="24958"/>
                    <a:pt x="255301" y="23179"/>
                    <a:pt x="252474" y="21680"/>
                  </a:cubicBezTo>
                  <a:cubicBezTo>
                    <a:pt x="249608" y="20164"/>
                    <a:pt x="246631" y="18853"/>
                    <a:pt x="243578" y="17767"/>
                  </a:cubicBezTo>
                  <a:cubicBezTo>
                    <a:pt x="240507" y="16662"/>
                    <a:pt x="237361" y="15725"/>
                    <a:pt x="234159" y="14920"/>
                  </a:cubicBezTo>
                  <a:cubicBezTo>
                    <a:pt x="232548" y="14508"/>
                    <a:pt x="230938" y="14134"/>
                    <a:pt x="229309" y="13778"/>
                  </a:cubicBezTo>
                  <a:cubicBezTo>
                    <a:pt x="229261" y="13767"/>
                    <a:pt x="229213" y="13755"/>
                    <a:pt x="229165" y="13744"/>
                  </a:cubicBezTo>
                  <a:close/>
                  <a:moveTo>
                    <a:pt x="246801" y="170526"/>
                  </a:moveTo>
                  <a:cubicBezTo>
                    <a:pt x="246563" y="170692"/>
                    <a:pt x="246324" y="170858"/>
                    <a:pt x="246088" y="171025"/>
                  </a:cubicBezTo>
                  <a:cubicBezTo>
                    <a:pt x="245264" y="171512"/>
                    <a:pt x="244477" y="172036"/>
                    <a:pt x="243635" y="172467"/>
                  </a:cubicBezTo>
                  <a:cubicBezTo>
                    <a:pt x="244721" y="171873"/>
                    <a:pt x="245774" y="171223"/>
                    <a:pt x="246801" y="170526"/>
                  </a:cubicBezTo>
                  <a:close/>
                  <a:moveTo>
                    <a:pt x="144350" y="0"/>
                  </a:moveTo>
                  <a:cubicBezTo>
                    <a:pt x="138908" y="0"/>
                    <a:pt x="133456" y="52"/>
                    <a:pt x="127998" y="164"/>
                  </a:cubicBezTo>
                  <a:cubicBezTo>
                    <a:pt x="120357" y="351"/>
                    <a:pt x="113278" y="707"/>
                    <a:pt x="106724" y="1175"/>
                  </a:cubicBezTo>
                  <a:cubicBezTo>
                    <a:pt x="100188" y="1643"/>
                    <a:pt x="94196" y="2242"/>
                    <a:pt x="88746" y="2860"/>
                  </a:cubicBezTo>
                  <a:cubicBezTo>
                    <a:pt x="106034" y="1916"/>
                    <a:pt x="123596" y="1422"/>
                    <a:pt x="141345" y="1422"/>
                  </a:cubicBezTo>
                  <a:cubicBezTo>
                    <a:pt x="151398" y="1422"/>
                    <a:pt x="161511" y="1580"/>
                    <a:pt x="171668" y="1905"/>
                  </a:cubicBezTo>
                  <a:cubicBezTo>
                    <a:pt x="178709" y="2130"/>
                    <a:pt x="185751" y="2486"/>
                    <a:pt x="192867" y="3029"/>
                  </a:cubicBezTo>
                  <a:cubicBezTo>
                    <a:pt x="199964" y="3553"/>
                    <a:pt x="207061" y="4321"/>
                    <a:pt x="214159" y="5370"/>
                  </a:cubicBezTo>
                  <a:cubicBezTo>
                    <a:pt x="221256" y="6381"/>
                    <a:pt x="228316" y="7767"/>
                    <a:pt x="235357" y="9508"/>
                  </a:cubicBezTo>
                  <a:cubicBezTo>
                    <a:pt x="238915" y="10407"/>
                    <a:pt x="242417" y="11456"/>
                    <a:pt x="245863" y="12710"/>
                  </a:cubicBezTo>
                  <a:cubicBezTo>
                    <a:pt x="249365" y="13965"/>
                    <a:pt x="252773" y="15482"/>
                    <a:pt x="256050" y="17280"/>
                  </a:cubicBezTo>
                  <a:cubicBezTo>
                    <a:pt x="259365" y="19115"/>
                    <a:pt x="262474" y="21325"/>
                    <a:pt x="265301" y="23871"/>
                  </a:cubicBezTo>
                  <a:cubicBezTo>
                    <a:pt x="268148" y="26437"/>
                    <a:pt x="270638" y="29396"/>
                    <a:pt x="272680" y="32635"/>
                  </a:cubicBezTo>
                  <a:cubicBezTo>
                    <a:pt x="273710" y="34227"/>
                    <a:pt x="274646" y="35875"/>
                    <a:pt x="275489" y="37579"/>
                  </a:cubicBezTo>
                  <a:cubicBezTo>
                    <a:pt x="275882" y="38441"/>
                    <a:pt x="276294" y="39302"/>
                    <a:pt x="276650" y="40164"/>
                  </a:cubicBezTo>
                  <a:cubicBezTo>
                    <a:pt x="276837" y="40594"/>
                    <a:pt x="277024" y="41025"/>
                    <a:pt x="277211" y="41456"/>
                  </a:cubicBezTo>
                  <a:lnTo>
                    <a:pt x="277717" y="42767"/>
                  </a:lnTo>
                  <a:cubicBezTo>
                    <a:pt x="277886" y="43197"/>
                    <a:pt x="278035" y="43628"/>
                    <a:pt x="278204" y="44077"/>
                  </a:cubicBezTo>
                  <a:cubicBezTo>
                    <a:pt x="278354" y="44508"/>
                    <a:pt x="278522" y="44958"/>
                    <a:pt x="278672" y="45388"/>
                  </a:cubicBezTo>
                  <a:cubicBezTo>
                    <a:pt x="278953" y="46287"/>
                    <a:pt x="279253" y="47167"/>
                    <a:pt x="279496" y="48047"/>
                  </a:cubicBezTo>
                  <a:cubicBezTo>
                    <a:pt x="280039" y="49826"/>
                    <a:pt x="280489" y="51624"/>
                    <a:pt x="280901" y="53422"/>
                  </a:cubicBezTo>
                  <a:cubicBezTo>
                    <a:pt x="281107" y="54302"/>
                    <a:pt x="281313" y="55201"/>
                    <a:pt x="281481" y="56100"/>
                  </a:cubicBezTo>
                  <a:lnTo>
                    <a:pt x="281762" y="57448"/>
                  </a:lnTo>
                  <a:lnTo>
                    <a:pt x="281987" y="58815"/>
                  </a:lnTo>
                  <a:cubicBezTo>
                    <a:pt x="282155" y="59714"/>
                    <a:pt x="282324" y="60613"/>
                    <a:pt x="282455" y="61512"/>
                  </a:cubicBezTo>
                  <a:cubicBezTo>
                    <a:pt x="282586" y="62411"/>
                    <a:pt x="282736" y="63328"/>
                    <a:pt x="282848" y="64227"/>
                  </a:cubicBezTo>
                  <a:cubicBezTo>
                    <a:pt x="283354" y="67860"/>
                    <a:pt x="283653" y="71493"/>
                    <a:pt x="283822" y="75145"/>
                  </a:cubicBezTo>
                  <a:cubicBezTo>
                    <a:pt x="284009" y="78797"/>
                    <a:pt x="284047" y="82448"/>
                    <a:pt x="283897" y="86100"/>
                  </a:cubicBezTo>
                  <a:cubicBezTo>
                    <a:pt x="283747" y="89752"/>
                    <a:pt x="283466" y="93385"/>
                    <a:pt x="283017" y="97018"/>
                  </a:cubicBezTo>
                  <a:cubicBezTo>
                    <a:pt x="282155" y="104246"/>
                    <a:pt x="280676" y="111400"/>
                    <a:pt x="278635" y="118385"/>
                  </a:cubicBezTo>
                  <a:cubicBezTo>
                    <a:pt x="277623" y="121886"/>
                    <a:pt x="276444" y="125313"/>
                    <a:pt x="275133" y="128703"/>
                  </a:cubicBezTo>
                  <a:cubicBezTo>
                    <a:pt x="273841" y="132092"/>
                    <a:pt x="272399" y="135426"/>
                    <a:pt x="270807" y="138684"/>
                  </a:cubicBezTo>
                  <a:cubicBezTo>
                    <a:pt x="269234" y="141943"/>
                    <a:pt x="267511" y="145145"/>
                    <a:pt x="265657" y="148253"/>
                  </a:cubicBezTo>
                  <a:cubicBezTo>
                    <a:pt x="265189" y="149021"/>
                    <a:pt x="264740" y="149808"/>
                    <a:pt x="264253" y="150557"/>
                  </a:cubicBezTo>
                  <a:lnTo>
                    <a:pt x="262792" y="152842"/>
                  </a:lnTo>
                  <a:lnTo>
                    <a:pt x="261275" y="155089"/>
                  </a:lnTo>
                  <a:cubicBezTo>
                    <a:pt x="261032" y="155463"/>
                    <a:pt x="260769" y="155838"/>
                    <a:pt x="260507" y="156212"/>
                  </a:cubicBezTo>
                  <a:cubicBezTo>
                    <a:pt x="260245" y="156568"/>
                    <a:pt x="259983" y="156943"/>
                    <a:pt x="259721" y="157317"/>
                  </a:cubicBezTo>
                  <a:cubicBezTo>
                    <a:pt x="258653" y="158778"/>
                    <a:pt x="257530" y="160220"/>
                    <a:pt x="256350" y="161624"/>
                  </a:cubicBezTo>
                  <a:cubicBezTo>
                    <a:pt x="255189" y="163048"/>
                    <a:pt x="253934" y="164396"/>
                    <a:pt x="252605" y="165707"/>
                  </a:cubicBezTo>
                  <a:cubicBezTo>
                    <a:pt x="252268" y="166025"/>
                    <a:pt x="251949" y="166362"/>
                    <a:pt x="251612" y="166680"/>
                  </a:cubicBezTo>
                  <a:lnTo>
                    <a:pt x="250563" y="167617"/>
                  </a:lnTo>
                  <a:cubicBezTo>
                    <a:pt x="250208" y="167916"/>
                    <a:pt x="249852" y="168216"/>
                    <a:pt x="249496" y="168516"/>
                  </a:cubicBezTo>
                  <a:cubicBezTo>
                    <a:pt x="249140" y="168815"/>
                    <a:pt x="248766" y="169096"/>
                    <a:pt x="248391" y="169377"/>
                  </a:cubicBezTo>
                  <a:cubicBezTo>
                    <a:pt x="248191" y="169532"/>
                    <a:pt x="247989" y="169683"/>
                    <a:pt x="247785" y="169831"/>
                  </a:cubicBezTo>
                  <a:lnTo>
                    <a:pt x="247785" y="169831"/>
                  </a:lnTo>
                  <a:cubicBezTo>
                    <a:pt x="248377" y="169352"/>
                    <a:pt x="249000" y="168903"/>
                    <a:pt x="249571" y="168403"/>
                  </a:cubicBezTo>
                  <a:cubicBezTo>
                    <a:pt x="249871" y="168160"/>
                    <a:pt x="250189" y="167898"/>
                    <a:pt x="250489" y="167636"/>
                  </a:cubicBezTo>
                  <a:lnTo>
                    <a:pt x="251369" y="166830"/>
                  </a:lnTo>
                  <a:lnTo>
                    <a:pt x="251818" y="166437"/>
                  </a:lnTo>
                  <a:lnTo>
                    <a:pt x="252230" y="166006"/>
                  </a:lnTo>
                  <a:lnTo>
                    <a:pt x="253092" y="165182"/>
                  </a:lnTo>
                  <a:lnTo>
                    <a:pt x="253916" y="164302"/>
                  </a:lnTo>
                  <a:lnTo>
                    <a:pt x="254309" y="163871"/>
                  </a:lnTo>
                  <a:lnTo>
                    <a:pt x="254721" y="163441"/>
                  </a:lnTo>
                  <a:lnTo>
                    <a:pt x="255507" y="162542"/>
                  </a:lnTo>
                  <a:lnTo>
                    <a:pt x="256275" y="161643"/>
                  </a:lnTo>
                  <a:cubicBezTo>
                    <a:pt x="256781" y="161025"/>
                    <a:pt x="257268" y="160407"/>
                    <a:pt x="257754" y="159789"/>
                  </a:cubicBezTo>
                  <a:cubicBezTo>
                    <a:pt x="258728" y="158534"/>
                    <a:pt x="259683" y="157280"/>
                    <a:pt x="260563" y="155988"/>
                  </a:cubicBezTo>
                  <a:cubicBezTo>
                    <a:pt x="261032" y="155332"/>
                    <a:pt x="261462" y="154677"/>
                    <a:pt x="261893" y="154021"/>
                  </a:cubicBezTo>
                  <a:cubicBezTo>
                    <a:pt x="262324" y="153366"/>
                    <a:pt x="262773" y="152710"/>
                    <a:pt x="263185" y="152055"/>
                  </a:cubicBezTo>
                  <a:lnTo>
                    <a:pt x="264459" y="150051"/>
                  </a:lnTo>
                  <a:lnTo>
                    <a:pt x="265676" y="148010"/>
                  </a:lnTo>
                  <a:cubicBezTo>
                    <a:pt x="266088" y="147336"/>
                    <a:pt x="266481" y="146624"/>
                    <a:pt x="266856" y="145931"/>
                  </a:cubicBezTo>
                  <a:cubicBezTo>
                    <a:pt x="267249" y="145257"/>
                    <a:pt x="267642" y="144546"/>
                    <a:pt x="268017" y="143853"/>
                  </a:cubicBezTo>
                  <a:cubicBezTo>
                    <a:pt x="280264" y="120988"/>
                    <a:pt x="285507" y="95032"/>
                    <a:pt x="283148" y="69209"/>
                  </a:cubicBezTo>
                  <a:lnTo>
                    <a:pt x="282904" y="66830"/>
                  </a:lnTo>
                  <a:lnTo>
                    <a:pt x="282623" y="64471"/>
                  </a:lnTo>
                  <a:cubicBezTo>
                    <a:pt x="282511" y="63684"/>
                    <a:pt x="282399" y="62898"/>
                    <a:pt x="282286" y="62111"/>
                  </a:cubicBezTo>
                  <a:cubicBezTo>
                    <a:pt x="282155" y="61343"/>
                    <a:pt x="282062" y="60557"/>
                    <a:pt x="281912" y="59770"/>
                  </a:cubicBezTo>
                  <a:cubicBezTo>
                    <a:pt x="281406" y="56662"/>
                    <a:pt x="280751" y="53572"/>
                    <a:pt x="279946" y="50538"/>
                  </a:cubicBezTo>
                  <a:cubicBezTo>
                    <a:pt x="279159" y="47486"/>
                    <a:pt x="278185" y="44489"/>
                    <a:pt x="277024" y="41549"/>
                  </a:cubicBezTo>
                  <a:cubicBezTo>
                    <a:pt x="275863" y="38628"/>
                    <a:pt x="274459" y="35800"/>
                    <a:pt x="272792" y="33122"/>
                  </a:cubicBezTo>
                  <a:cubicBezTo>
                    <a:pt x="272492" y="32654"/>
                    <a:pt x="272211" y="32186"/>
                    <a:pt x="271893" y="31718"/>
                  </a:cubicBezTo>
                  <a:lnTo>
                    <a:pt x="270919" y="30332"/>
                  </a:lnTo>
                  <a:cubicBezTo>
                    <a:pt x="270245" y="29433"/>
                    <a:pt x="269571" y="28534"/>
                    <a:pt x="268822" y="27673"/>
                  </a:cubicBezTo>
                  <a:lnTo>
                    <a:pt x="268260" y="27036"/>
                  </a:lnTo>
                  <a:cubicBezTo>
                    <a:pt x="268092" y="26830"/>
                    <a:pt x="267886" y="26624"/>
                    <a:pt x="267680" y="26418"/>
                  </a:cubicBezTo>
                  <a:lnTo>
                    <a:pt x="266519" y="25201"/>
                  </a:lnTo>
                  <a:cubicBezTo>
                    <a:pt x="266125" y="24808"/>
                    <a:pt x="265713" y="24433"/>
                    <a:pt x="265301" y="24059"/>
                  </a:cubicBezTo>
                  <a:cubicBezTo>
                    <a:pt x="264871" y="23684"/>
                    <a:pt x="264477" y="23291"/>
                    <a:pt x="264047" y="22935"/>
                  </a:cubicBezTo>
                  <a:cubicBezTo>
                    <a:pt x="260676" y="20107"/>
                    <a:pt x="256949" y="17729"/>
                    <a:pt x="252979" y="15819"/>
                  </a:cubicBezTo>
                  <a:lnTo>
                    <a:pt x="251519" y="15126"/>
                  </a:lnTo>
                  <a:lnTo>
                    <a:pt x="250039" y="14471"/>
                  </a:lnTo>
                  <a:lnTo>
                    <a:pt x="249309" y="14152"/>
                  </a:lnTo>
                  <a:cubicBezTo>
                    <a:pt x="249047" y="14040"/>
                    <a:pt x="248803" y="13946"/>
                    <a:pt x="248560" y="13853"/>
                  </a:cubicBezTo>
                  <a:lnTo>
                    <a:pt x="247062" y="13253"/>
                  </a:lnTo>
                  <a:cubicBezTo>
                    <a:pt x="246575" y="13066"/>
                    <a:pt x="246069" y="12898"/>
                    <a:pt x="245563" y="12710"/>
                  </a:cubicBezTo>
                  <a:cubicBezTo>
                    <a:pt x="245077" y="12542"/>
                    <a:pt x="244571" y="12336"/>
                    <a:pt x="244065" y="12186"/>
                  </a:cubicBezTo>
                  <a:cubicBezTo>
                    <a:pt x="243073" y="11849"/>
                    <a:pt x="242062" y="11512"/>
                    <a:pt x="241050" y="11212"/>
                  </a:cubicBezTo>
                  <a:cubicBezTo>
                    <a:pt x="237043" y="9976"/>
                    <a:pt x="233017" y="8984"/>
                    <a:pt x="228990" y="8141"/>
                  </a:cubicBezTo>
                  <a:cubicBezTo>
                    <a:pt x="224964" y="7298"/>
                    <a:pt x="220957" y="6531"/>
                    <a:pt x="216949" y="5931"/>
                  </a:cubicBezTo>
                  <a:lnTo>
                    <a:pt x="215432" y="5688"/>
                  </a:lnTo>
                  <a:lnTo>
                    <a:pt x="213934" y="5482"/>
                  </a:lnTo>
                  <a:cubicBezTo>
                    <a:pt x="212942" y="5332"/>
                    <a:pt x="211930" y="5182"/>
                    <a:pt x="210938" y="5051"/>
                  </a:cubicBezTo>
                  <a:cubicBezTo>
                    <a:pt x="208934" y="4789"/>
                    <a:pt x="206930" y="4564"/>
                    <a:pt x="204945" y="4321"/>
                  </a:cubicBezTo>
                  <a:cubicBezTo>
                    <a:pt x="202942" y="4096"/>
                    <a:pt x="200957" y="3909"/>
                    <a:pt x="198953" y="3722"/>
                  </a:cubicBezTo>
                  <a:lnTo>
                    <a:pt x="195975" y="3459"/>
                  </a:lnTo>
                  <a:lnTo>
                    <a:pt x="194496" y="3347"/>
                  </a:lnTo>
                  <a:lnTo>
                    <a:pt x="192998" y="3235"/>
                  </a:lnTo>
                  <a:cubicBezTo>
                    <a:pt x="189028" y="2935"/>
                    <a:pt x="185076" y="2710"/>
                    <a:pt x="181144" y="2542"/>
                  </a:cubicBezTo>
                  <a:cubicBezTo>
                    <a:pt x="177211" y="2355"/>
                    <a:pt x="173297" y="2223"/>
                    <a:pt x="169383" y="2130"/>
                  </a:cubicBezTo>
                  <a:cubicBezTo>
                    <a:pt x="165488" y="2036"/>
                    <a:pt x="161593" y="1961"/>
                    <a:pt x="157698" y="1905"/>
                  </a:cubicBezTo>
                  <a:cubicBezTo>
                    <a:pt x="153822" y="1858"/>
                    <a:pt x="149950" y="1835"/>
                    <a:pt x="146085" y="1835"/>
                  </a:cubicBezTo>
                  <a:cubicBezTo>
                    <a:pt x="142220" y="1835"/>
                    <a:pt x="138363" y="1858"/>
                    <a:pt x="134514" y="1905"/>
                  </a:cubicBezTo>
                  <a:cubicBezTo>
                    <a:pt x="119121" y="2092"/>
                    <a:pt x="103821" y="2635"/>
                    <a:pt x="88559" y="3516"/>
                  </a:cubicBezTo>
                  <a:lnTo>
                    <a:pt x="83578" y="3797"/>
                  </a:lnTo>
                  <a:cubicBezTo>
                    <a:pt x="81930" y="3890"/>
                    <a:pt x="80263" y="4021"/>
                    <a:pt x="78597" y="4115"/>
                  </a:cubicBezTo>
                  <a:cubicBezTo>
                    <a:pt x="76443" y="4414"/>
                    <a:pt x="74383" y="4714"/>
                    <a:pt x="72436" y="4976"/>
                  </a:cubicBezTo>
                  <a:cubicBezTo>
                    <a:pt x="70507" y="5257"/>
                    <a:pt x="68690" y="5538"/>
                    <a:pt x="66967" y="5819"/>
                  </a:cubicBezTo>
                  <a:lnTo>
                    <a:pt x="64552" y="6250"/>
                  </a:lnTo>
                  <a:lnTo>
                    <a:pt x="63447" y="6437"/>
                  </a:lnTo>
                  <a:cubicBezTo>
                    <a:pt x="63128" y="6512"/>
                    <a:pt x="62829" y="6549"/>
                    <a:pt x="62510" y="6605"/>
                  </a:cubicBezTo>
                  <a:cubicBezTo>
                    <a:pt x="61892" y="6680"/>
                    <a:pt x="61312" y="6737"/>
                    <a:pt x="60656" y="6774"/>
                  </a:cubicBezTo>
                  <a:cubicBezTo>
                    <a:pt x="60338" y="6811"/>
                    <a:pt x="60001" y="6830"/>
                    <a:pt x="59552" y="6886"/>
                  </a:cubicBezTo>
                  <a:cubicBezTo>
                    <a:pt x="59439" y="6905"/>
                    <a:pt x="59327" y="6905"/>
                    <a:pt x="59177" y="6943"/>
                  </a:cubicBezTo>
                  <a:lnTo>
                    <a:pt x="58971" y="6980"/>
                  </a:lnTo>
                  <a:lnTo>
                    <a:pt x="58709" y="7036"/>
                  </a:lnTo>
                  <a:lnTo>
                    <a:pt x="58597" y="7074"/>
                  </a:lnTo>
                  <a:lnTo>
                    <a:pt x="58447" y="7130"/>
                  </a:lnTo>
                  <a:cubicBezTo>
                    <a:pt x="58334" y="7167"/>
                    <a:pt x="58222" y="7223"/>
                    <a:pt x="58128" y="7261"/>
                  </a:cubicBezTo>
                  <a:cubicBezTo>
                    <a:pt x="58016" y="7336"/>
                    <a:pt x="57904" y="7392"/>
                    <a:pt x="57791" y="7467"/>
                  </a:cubicBezTo>
                  <a:cubicBezTo>
                    <a:pt x="57660" y="7542"/>
                    <a:pt x="57548" y="7635"/>
                    <a:pt x="57435" y="7729"/>
                  </a:cubicBezTo>
                  <a:cubicBezTo>
                    <a:pt x="57323" y="7823"/>
                    <a:pt x="57229" y="7935"/>
                    <a:pt x="57136" y="8047"/>
                  </a:cubicBezTo>
                  <a:cubicBezTo>
                    <a:pt x="57042" y="8160"/>
                    <a:pt x="56967" y="8291"/>
                    <a:pt x="56911" y="8403"/>
                  </a:cubicBezTo>
                  <a:cubicBezTo>
                    <a:pt x="56836" y="8516"/>
                    <a:pt x="56780" y="8647"/>
                    <a:pt x="56724" y="8759"/>
                  </a:cubicBezTo>
                  <a:cubicBezTo>
                    <a:pt x="56686" y="8853"/>
                    <a:pt x="56649" y="8965"/>
                    <a:pt x="56630" y="9059"/>
                  </a:cubicBezTo>
                  <a:lnTo>
                    <a:pt x="56593" y="9208"/>
                  </a:lnTo>
                  <a:lnTo>
                    <a:pt x="56555" y="9340"/>
                  </a:lnTo>
                  <a:cubicBezTo>
                    <a:pt x="56555" y="9414"/>
                    <a:pt x="56537" y="9489"/>
                    <a:pt x="56518" y="9564"/>
                  </a:cubicBezTo>
                  <a:cubicBezTo>
                    <a:pt x="56518" y="9695"/>
                    <a:pt x="56518" y="9826"/>
                    <a:pt x="56518" y="9958"/>
                  </a:cubicBezTo>
                  <a:cubicBezTo>
                    <a:pt x="56518" y="10089"/>
                    <a:pt x="56537" y="10182"/>
                    <a:pt x="56537" y="10276"/>
                  </a:cubicBezTo>
                  <a:cubicBezTo>
                    <a:pt x="56537" y="10370"/>
                    <a:pt x="56555" y="10463"/>
                    <a:pt x="56574" y="10538"/>
                  </a:cubicBezTo>
                  <a:cubicBezTo>
                    <a:pt x="56593" y="10688"/>
                    <a:pt x="56630" y="10838"/>
                    <a:pt x="56668" y="10988"/>
                  </a:cubicBezTo>
                  <a:cubicBezTo>
                    <a:pt x="56780" y="11381"/>
                    <a:pt x="56911" y="11774"/>
                    <a:pt x="57098" y="12149"/>
                  </a:cubicBezTo>
                  <a:cubicBezTo>
                    <a:pt x="57363" y="12695"/>
                    <a:pt x="57577" y="12976"/>
                    <a:pt x="57727" y="12976"/>
                  </a:cubicBezTo>
                  <a:cubicBezTo>
                    <a:pt x="57736" y="12976"/>
                    <a:pt x="57745" y="12975"/>
                    <a:pt x="57754" y="12973"/>
                  </a:cubicBezTo>
                  <a:cubicBezTo>
                    <a:pt x="57904" y="12935"/>
                    <a:pt x="57979" y="12598"/>
                    <a:pt x="57997" y="11868"/>
                  </a:cubicBezTo>
                  <a:cubicBezTo>
                    <a:pt x="58016" y="11493"/>
                    <a:pt x="57997" y="11044"/>
                    <a:pt x="58035" y="10426"/>
                  </a:cubicBezTo>
                  <a:cubicBezTo>
                    <a:pt x="58053" y="10257"/>
                    <a:pt x="58072" y="10089"/>
                    <a:pt x="58110" y="9920"/>
                  </a:cubicBezTo>
                  <a:cubicBezTo>
                    <a:pt x="58147" y="9695"/>
                    <a:pt x="58241" y="9489"/>
                    <a:pt x="58372" y="9302"/>
                  </a:cubicBezTo>
                  <a:cubicBezTo>
                    <a:pt x="58540" y="9096"/>
                    <a:pt x="58765" y="8946"/>
                    <a:pt x="59027" y="8890"/>
                  </a:cubicBezTo>
                  <a:cubicBezTo>
                    <a:pt x="59178" y="8863"/>
                    <a:pt x="59339" y="8845"/>
                    <a:pt x="59495" y="8845"/>
                  </a:cubicBezTo>
                  <a:cubicBezTo>
                    <a:pt x="59552" y="8845"/>
                    <a:pt x="59609" y="8848"/>
                    <a:pt x="59664" y="8853"/>
                  </a:cubicBezTo>
                  <a:cubicBezTo>
                    <a:pt x="60057" y="8871"/>
                    <a:pt x="60450" y="8928"/>
                    <a:pt x="60881" y="8984"/>
                  </a:cubicBezTo>
                  <a:cubicBezTo>
                    <a:pt x="61293" y="9040"/>
                    <a:pt x="61761" y="9096"/>
                    <a:pt x="62229" y="9134"/>
                  </a:cubicBezTo>
                  <a:cubicBezTo>
                    <a:pt x="62763" y="9162"/>
                    <a:pt x="63297" y="9176"/>
                    <a:pt x="63833" y="9176"/>
                  </a:cubicBezTo>
                  <a:cubicBezTo>
                    <a:pt x="64369" y="9176"/>
                    <a:pt x="64907" y="9162"/>
                    <a:pt x="65450" y="9134"/>
                  </a:cubicBezTo>
                  <a:cubicBezTo>
                    <a:pt x="67829" y="9059"/>
                    <a:pt x="70694" y="8928"/>
                    <a:pt x="74065" y="8778"/>
                  </a:cubicBezTo>
                  <a:lnTo>
                    <a:pt x="76874" y="8534"/>
                  </a:lnTo>
                  <a:lnTo>
                    <a:pt x="80076" y="8291"/>
                  </a:lnTo>
                  <a:cubicBezTo>
                    <a:pt x="82304" y="8122"/>
                    <a:pt x="84627" y="7954"/>
                    <a:pt x="86743" y="7804"/>
                  </a:cubicBezTo>
                  <a:cubicBezTo>
                    <a:pt x="88840" y="7654"/>
                    <a:pt x="90750" y="7523"/>
                    <a:pt x="92117" y="7429"/>
                  </a:cubicBezTo>
                  <a:lnTo>
                    <a:pt x="94346" y="7298"/>
                  </a:lnTo>
                  <a:lnTo>
                    <a:pt x="94346" y="7298"/>
                  </a:lnTo>
                  <a:cubicBezTo>
                    <a:pt x="97024" y="7542"/>
                    <a:pt x="95525" y="8085"/>
                    <a:pt x="93952" y="8609"/>
                  </a:cubicBezTo>
                  <a:cubicBezTo>
                    <a:pt x="104851" y="7991"/>
                    <a:pt x="115788" y="7561"/>
                    <a:pt x="126705" y="7336"/>
                  </a:cubicBezTo>
                  <a:cubicBezTo>
                    <a:pt x="133070" y="7205"/>
                    <a:pt x="139442" y="7137"/>
                    <a:pt x="145812" y="7137"/>
                  </a:cubicBezTo>
                  <a:cubicBezTo>
                    <a:pt x="150369" y="7137"/>
                    <a:pt x="154924" y="7172"/>
                    <a:pt x="159477" y="7242"/>
                  </a:cubicBezTo>
                  <a:cubicBezTo>
                    <a:pt x="170395" y="7411"/>
                    <a:pt x="181312" y="7748"/>
                    <a:pt x="192174" y="8553"/>
                  </a:cubicBezTo>
                  <a:cubicBezTo>
                    <a:pt x="203016" y="9358"/>
                    <a:pt x="213822" y="10650"/>
                    <a:pt x="224440" y="12748"/>
                  </a:cubicBezTo>
                  <a:lnTo>
                    <a:pt x="225259" y="12914"/>
                  </a:lnTo>
                  <a:lnTo>
                    <a:pt x="224421" y="12748"/>
                  </a:lnTo>
                  <a:cubicBezTo>
                    <a:pt x="213784" y="10669"/>
                    <a:pt x="202923" y="9396"/>
                    <a:pt x="191986" y="8609"/>
                  </a:cubicBezTo>
                  <a:cubicBezTo>
                    <a:pt x="181069" y="7841"/>
                    <a:pt x="170039" y="7542"/>
                    <a:pt x="159009" y="7411"/>
                  </a:cubicBezTo>
                  <a:cubicBezTo>
                    <a:pt x="155487" y="7369"/>
                    <a:pt x="151965" y="7348"/>
                    <a:pt x="148443" y="7348"/>
                  </a:cubicBezTo>
                  <a:cubicBezTo>
                    <a:pt x="129825" y="7348"/>
                    <a:pt x="111196" y="7931"/>
                    <a:pt x="92567" y="9096"/>
                  </a:cubicBezTo>
                  <a:cubicBezTo>
                    <a:pt x="91855" y="9414"/>
                    <a:pt x="91593" y="9658"/>
                    <a:pt x="92716" y="9808"/>
                  </a:cubicBezTo>
                  <a:cubicBezTo>
                    <a:pt x="93546" y="9873"/>
                    <a:pt x="94375" y="9924"/>
                    <a:pt x="95205" y="9924"/>
                  </a:cubicBezTo>
                  <a:cubicBezTo>
                    <a:pt x="95331" y="9924"/>
                    <a:pt x="95456" y="9923"/>
                    <a:pt x="95582" y="9920"/>
                  </a:cubicBezTo>
                  <a:cubicBezTo>
                    <a:pt x="95909" y="9925"/>
                    <a:pt x="96261" y="9927"/>
                    <a:pt x="96640" y="9927"/>
                  </a:cubicBezTo>
                  <a:cubicBezTo>
                    <a:pt x="97867" y="9927"/>
                    <a:pt x="99377" y="9902"/>
                    <a:pt x="101237" y="9845"/>
                  </a:cubicBezTo>
                  <a:cubicBezTo>
                    <a:pt x="107979" y="9789"/>
                    <a:pt x="123147" y="9077"/>
                    <a:pt x="140001" y="8853"/>
                  </a:cubicBezTo>
                  <a:cubicBezTo>
                    <a:pt x="144329" y="8790"/>
                    <a:pt x="148772" y="8756"/>
                    <a:pt x="153212" y="8756"/>
                  </a:cubicBezTo>
                  <a:cubicBezTo>
                    <a:pt x="166060" y="8756"/>
                    <a:pt x="178880" y="9042"/>
                    <a:pt x="188803" y="9752"/>
                  </a:cubicBezTo>
                  <a:cubicBezTo>
                    <a:pt x="193391" y="10070"/>
                    <a:pt x="198016" y="10501"/>
                    <a:pt x="202623" y="11006"/>
                  </a:cubicBezTo>
                  <a:cubicBezTo>
                    <a:pt x="207249" y="11531"/>
                    <a:pt x="211855" y="12167"/>
                    <a:pt x="216462" y="12935"/>
                  </a:cubicBezTo>
                  <a:cubicBezTo>
                    <a:pt x="221069" y="13703"/>
                    <a:pt x="225676" y="14564"/>
                    <a:pt x="230226" y="15650"/>
                  </a:cubicBezTo>
                  <a:cubicBezTo>
                    <a:pt x="234758" y="16662"/>
                    <a:pt x="239196" y="17954"/>
                    <a:pt x="243560" y="19527"/>
                  </a:cubicBezTo>
                  <a:cubicBezTo>
                    <a:pt x="245695" y="20295"/>
                    <a:pt x="247773" y="21194"/>
                    <a:pt x="249814" y="22186"/>
                  </a:cubicBezTo>
                  <a:lnTo>
                    <a:pt x="250582" y="22561"/>
                  </a:lnTo>
                  <a:cubicBezTo>
                    <a:pt x="250826" y="22692"/>
                    <a:pt x="251069" y="22823"/>
                    <a:pt x="251313" y="22954"/>
                  </a:cubicBezTo>
                  <a:cubicBezTo>
                    <a:pt x="251799" y="23216"/>
                    <a:pt x="252305" y="23478"/>
                    <a:pt x="252792" y="23740"/>
                  </a:cubicBezTo>
                  <a:lnTo>
                    <a:pt x="254234" y="24602"/>
                  </a:lnTo>
                  <a:cubicBezTo>
                    <a:pt x="254459" y="24733"/>
                    <a:pt x="254702" y="24883"/>
                    <a:pt x="254927" y="25051"/>
                  </a:cubicBezTo>
                  <a:lnTo>
                    <a:pt x="255638" y="25501"/>
                  </a:lnTo>
                  <a:lnTo>
                    <a:pt x="256331" y="25950"/>
                  </a:lnTo>
                  <a:cubicBezTo>
                    <a:pt x="256556" y="26119"/>
                    <a:pt x="256781" y="26287"/>
                    <a:pt x="257005" y="26437"/>
                  </a:cubicBezTo>
                  <a:cubicBezTo>
                    <a:pt x="257436" y="26774"/>
                    <a:pt x="257904" y="27074"/>
                    <a:pt x="258316" y="27429"/>
                  </a:cubicBezTo>
                  <a:lnTo>
                    <a:pt x="259590" y="28459"/>
                  </a:lnTo>
                  <a:cubicBezTo>
                    <a:pt x="259796" y="28628"/>
                    <a:pt x="260002" y="28815"/>
                    <a:pt x="260189" y="29003"/>
                  </a:cubicBezTo>
                  <a:lnTo>
                    <a:pt x="260788" y="29564"/>
                  </a:lnTo>
                  <a:lnTo>
                    <a:pt x="261387" y="30126"/>
                  </a:lnTo>
                  <a:lnTo>
                    <a:pt x="261949" y="30707"/>
                  </a:lnTo>
                  <a:lnTo>
                    <a:pt x="262511" y="31287"/>
                  </a:lnTo>
                  <a:cubicBezTo>
                    <a:pt x="262698" y="31493"/>
                    <a:pt x="262886" y="31680"/>
                    <a:pt x="263054" y="31886"/>
                  </a:cubicBezTo>
                  <a:cubicBezTo>
                    <a:pt x="263410" y="32298"/>
                    <a:pt x="263766" y="32710"/>
                    <a:pt x="264122" y="33122"/>
                  </a:cubicBezTo>
                  <a:lnTo>
                    <a:pt x="265114" y="34414"/>
                  </a:lnTo>
                  <a:cubicBezTo>
                    <a:pt x="267698" y="37916"/>
                    <a:pt x="269683" y="41924"/>
                    <a:pt x="271256" y="46194"/>
                  </a:cubicBezTo>
                  <a:cubicBezTo>
                    <a:pt x="272829" y="50463"/>
                    <a:pt x="273934" y="54976"/>
                    <a:pt x="274758" y="59583"/>
                  </a:cubicBezTo>
                  <a:cubicBezTo>
                    <a:pt x="275601" y="64209"/>
                    <a:pt x="276163" y="68871"/>
                    <a:pt x="276462" y="73553"/>
                  </a:cubicBezTo>
                  <a:cubicBezTo>
                    <a:pt x="276762" y="78235"/>
                    <a:pt x="276781" y="82935"/>
                    <a:pt x="276519" y="87617"/>
                  </a:cubicBezTo>
                  <a:cubicBezTo>
                    <a:pt x="276050" y="96943"/>
                    <a:pt x="274515" y="106194"/>
                    <a:pt x="271968" y="115182"/>
                  </a:cubicBezTo>
                  <a:cubicBezTo>
                    <a:pt x="270695" y="119639"/>
                    <a:pt x="269178" y="124021"/>
                    <a:pt x="267417" y="128291"/>
                  </a:cubicBezTo>
                  <a:cubicBezTo>
                    <a:pt x="265676" y="132542"/>
                    <a:pt x="263691" y="136680"/>
                    <a:pt x="261481" y="140707"/>
                  </a:cubicBezTo>
                  <a:cubicBezTo>
                    <a:pt x="259271" y="144677"/>
                    <a:pt x="256856" y="148516"/>
                    <a:pt x="254215" y="152224"/>
                  </a:cubicBezTo>
                  <a:cubicBezTo>
                    <a:pt x="251612" y="155838"/>
                    <a:pt x="248803" y="159190"/>
                    <a:pt x="245695" y="161886"/>
                  </a:cubicBezTo>
                  <a:cubicBezTo>
                    <a:pt x="245414" y="162130"/>
                    <a:pt x="245133" y="162373"/>
                    <a:pt x="244852" y="162598"/>
                  </a:cubicBezTo>
                  <a:lnTo>
                    <a:pt x="244421" y="162954"/>
                  </a:lnTo>
                  <a:cubicBezTo>
                    <a:pt x="244271" y="163066"/>
                    <a:pt x="244121" y="163179"/>
                    <a:pt x="243972" y="163291"/>
                  </a:cubicBezTo>
                  <a:cubicBezTo>
                    <a:pt x="243691" y="163497"/>
                    <a:pt x="243391" y="163722"/>
                    <a:pt x="243092" y="163946"/>
                  </a:cubicBezTo>
                  <a:lnTo>
                    <a:pt x="242193" y="164546"/>
                  </a:lnTo>
                  <a:lnTo>
                    <a:pt x="241968" y="164695"/>
                  </a:lnTo>
                  <a:lnTo>
                    <a:pt x="241724" y="164845"/>
                  </a:lnTo>
                  <a:lnTo>
                    <a:pt x="241256" y="165126"/>
                  </a:lnTo>
                  <a:lnTo>
                    <a:pt x="240788" y="165407"/>
                  </a:lnTo>
                  <a:cubicBezTo>
                    <a:pt x="240638" y="165501"/>
                    <a:pt x="240489" y="165576"/>
                    <a:pt x="240320" y="165651"/>
                  </a:cubicBezTo>
                  <a:cubicBezTo>
                    <a:pt x="240020" y="165819"/>
                    <a:pt x="239702" y="165988"/>
                    <a:pt x="239384" y="166156"/>
                  </a:cubicBezTo>
                  <a:lnTo>
                    <a:pt x="238447" y="166587"/>
                  </a:lnTo>
                  <a:lnTo>
                    <a:pt x="238204" y="166699"/>
                  </a:lnTo>
                  <a:cubicBezTo>
                    <a:pt x="238129" y="166737"/>
                    <a:pt x="238054" y="166774"/>
                    <a:pt x="237979" y="166793"/>
                  </a:cubicBezTo>
                  <a:lnTo>
                    <a:pt x="237492" y="166980"/>
                  </a:lnTo>
                  <a:cubicBezTo>
                    <a:pt x="237155" y="167111"/>
                    <a:pt x="236837" y="167242"/>
                    <a:pt x="236500" y="167355"/>
                  </a:cubicBezTo>
                  <a:lnTo>
                    <a:pt x="235507" y="167673"/>
                  </a:lnTo>
                  <a:lnTo>
                    <a:pt x="234477" y="167935"/>
                  </a:lnTo>
                  <a:cubicBezTo>
                    <a:pt x="234309" y="167973"/>
                    <a:pt x="234140" y="168029"/>
                    <a:pt x="233972" y="168066"/>
                  </a:cubicBezTo>
                  <a:lnTo>
                    <a:pt x="233447" y="168160"/>
                  </a:lnTo>
                  <a:cubicBezTo>
                    <a:pt x="233073" y="168216"/>
                    <a:pt x="232736" y="168310"/>
                    <a:pt x="232380" y="168366"/>
                  </a:cubicBezTo>
                  <a:lnTo>
                    <a:pt x="231294" y="168516"/>
                  </a:lnTo>
                  <a:cubicBezTo>
                    <a:pt x="230938" y="168591"/>
                    <a:pt x="230545" y="168609"/>
                    <a:pt x="230189" y="168647"/>
                  </a:cubicBezTo>
                  <a:cubicBezTo>
                    <a:pt x="229440" y="168740"/>
                    <a:pt x="228672" y="168759"/>
                    <a:pt x="227923" y="168815"/>
                  </a:cubicBezTo>
                  <a:cubicBezTo>
                    <a:pt x="227136" y="168853"/>
                    <a:pt x="226369" y="168890"/>
                    <a:pt x="225582" y="168890"/>
                  </a:cubicBezTo>
                  <a:cubicBezTo>
                    <a:pt x="225303" y="168894"/>
                    <a:pt x="225022" y="168895"/>
                    <a:pt x="224740" y="168895"/>
                  </a:cubicBezTo>
                  <a:cubicBezTo>
                    <a:pt x="223426" y="168895"/>
                    <a:pt x="222073" y="168862"/>
                    <a:pt x="220732" y="168815"/>
                  </a:cubicBezTo>
                  <a:lnTo>
                    <a:pt x="215657" y="168628"/>
                  </a:lnTo>
                  <a:cubicBezTo>
                    <a:pt x="213934" y="168572"/>
                    <a:pt x="212174" y="168534"/>
                    <a:pt x="210376" y="168534"/>
                  </a:cubicBezTo>
                  <a:cubicBezTo>
                    <a:pt x="203129" y="168609"/>
                    <a:pt x="196031" y="169658"/>
                    <a:pt x="189177" y="171194"/>
                  </a:cubicBezTo>
                  <a:cubicBezTo>
                    <a:pt x="182324" y="172710"/>
                    <a:pt x="175694" y="174752"/>
                    <a:pt x="169215" y="176774"/>
                  </a:cubicBezTo>
                  <a:cubicBezTo>
                    <a:pt x="162717" y="178797"/>
                    <a:pt x="156331" y="180913"/>
                    <a:pt x="149983" y="182636"/>
                  </a:cubicBezTo>
                  <a:cubicBezTo>
                    <a:pt x="143672" y="184377"/>
                    <a:pt x="137267" y="185669"/>
                    <a:pt x="130788" y="186493"/>
                  </a:cubicBezTo>
                  <a:cubicBezTo>
                    <a:pt x="125296" y="187183"/>
                    <a:pt x="119773" y="187527"/>
                    <a:pt x="114254" y="187527"/>
                  </a:cubicBezTo>
                  <a:cubicBezTo>
                    <a:pt x="106730" y="187527"/>
                    <a:pt x="99212" y="186888"/>
                    <a:pt x="91780" y="185613"/>
                  </a:cubicBezTo>
                  <a:cubicBezTo>
                    <a:pt x="82848" y="184096"/>
                    <a:pt x="74083" y="181643"/>
                    <a:pt x="65675" y="178291"/>
                  </a:cubicBezTo>
                  <a:cubicBezTo>
                    <a:pt x="63578" y="177448"/>
                    <a:pt x="61518" y="176568"/>
                    <a:pt x="59589" y="175576"/>
                  </a:cubicBezTo>
                  <a:cubicBezTo>
                    <a:pt x="57716" y="174621"/>
                    <a:pt x="55919" y="173516"/>
                    <a:pt x="54214" y="172261"/>
                  </a:cubicBezTo>
                  <a:cubicBezTo>
                    <a:pt x="53409" y="171662"/>
                    <a:pt x="52623" y="171006"/>
                    <a:pt x="51892" y="170332"/>
                  </a:cubicBezTo>
                  <a:cubicBezTo>
                    <a:pt x="51518" y="169976"/>
                    <a:pt x="51199" y="169639"/>
                    <a:pt x="50844" y="169283"/>
                  </a:cubicBezTo>
                  <a:cubicBezTo>
                    <a:pt x="50675" y="169115"/>
                    <a:pt x="50507" y="168928"/>
                    <a:pt x="50357" y="168740"/>
                  </a:cubicBezTo>
                  <a:cubicBezTo>
                    <a:pt x="50207" y="168553"/>
                    <a:pt x="50038" y="168385"/>
                    <a:pt x="49889" y="168179"/>
                  </a:cubicBezTo>
                  <a:lnTo>
                    <a:pt x="49420" y="167598"/>
                  </a:lnTo>
                  <a:cubicBezTo>
                    <a:pt x="49271" y="167411"/>
                    <a:pt x="49121" y="167205"/>
                    <a:pt x="48971" y="166999"/>
                  </a:cubicBezTo>
                  <a:cubicBezTo>
                    <a:pt x="48671" y="166606"/>
                    <a:pt x="48390" y="166156"/>
                    <a:pt x="48110" y="165725"/>
                  </a:cubicBezTo>
                  <a:cubicBezTo>
                    <a:pt x="47548" y="164827"/>
                    <a:pt x="46986" y="163909"/>
                    <a:pt x="46443" y="162916"/>
                  </a:cubicBezTo>
                  <a:cubicBezTo>
                    <a:pt x="45357" y="160969"/>
                    <a:pt x="44271" y="158815"/>
                    <a:pt x="43035" y="156606"/>
                  </a:cubicBezTo>
                  <a:cubicBezTo>
                    <a:pt x="41743" y="154246"/>
                    <a:pt x="40226" y="152018"/>
                    <a:pt x="38522" y="149958"/>
                  </a:cubicBezTo>
                  <a:cubicBezTo>
                    <a:pt x="36743" y="147898"/>
                    <a:pt x="34757" y="146044"/>
                    <a:pt x="32585" y="144415"/>
                  </a:cubicBezTo>
                  <a:cubicBezTo>
                    <a:pt x="30525" y="142823"/>
                    <a:pt x="28447" y="141456"/>
                    <a:pt x="26462" y="140145"/>
                  </a:cubicBezTo>
                  <a:cubicBezTo>
                    <a:pt x="24495" y="138834"/>
                    <a:pt x="22585" y="137579"/>
                    <a:pt x="20862" y="136287"/>
                  </a:cubicBezTo>
                  <a:cubicBezTo>
                    <a:pt x="19214" y="135070"/>
                    <a:pt x="17698" y="133703"/>
                    <a:pt x="16293" y="132205"/>
                  </a:cubicBezTo>
                  <a:cubicBezTo>
                    <a:pt x="13709" y="129340"/>
                    <a:pt x="11874" y="125782"/>
                    <a:pt x="10825" y="121924"/>
                  </a:cubicBezTo>
                  <a:cubicBezTo>
                    <a:pt x="9795" y="118010"/>
                    <a:pt x="9458" y="113928"/>
                    <a:pt x="9851" y="109901"/>
                  </a:cubicBezTo>
                  <a:cubicBezTo>
                    <a:pt x="10038" y="107879"/>
                    <a:pt x="10375" y="105875"/>
                    <a:pt x="10881" y="103928"/>
                  </a:cubicBezTo>
                  <a:cubicBezTo>
                    <a:pt x="11143" y="102954"/>
                    <a:pt x="11405" y="101961"/>
                    <a:pt x="11742" y="101025"/>
                  </a:cubicBezTo>
                  <a:cubicBezTo>
                    <a:pt x="11817" y="100782"/>
                    <a:pt x="11911" y="100538"/>
                    <a:pt x="12005" y="100313"/>
                  </a:cubicBezTo>
                  <a:lnTo>
                    <a:pt x="12267" y="99583"/>
                  </a:lnTo>
                  <a:cubicBezTo>
                    <a:pt x="12454" y="99115"/>
                    <a:pt x="12623" y="98628"/>
                    <a:pt x="12847" y="98160"/>
                  </a:cubicBezTo>
                  <a:lnTo>
                    <a:pt x="13447" y="96755"/>
                  </a:lnTo>
                  <a:cubicBezTo>
                    <a:pt x="13653" y="96287"/>
                    <a:pt x="13896" y="95838"/>
                    <a:pt x="14121" y="95370"/>
                  </a:cubicBezTo>
                  <a:lnTo>
                    <a:pt x="14458" y="94677"/>
                  </a:lnTo>
                  <a:lnTo>
                    <a:pt x="14832" y="94003"/>
                  </a:lnTo>
                  <a:lnTo>
                    <a:pt x="15563" y="92635"/>
                  </a:lnTo>
                  <a:lnTo>
                    <a:pt x="16349" y="91306"/>
                  </a:lnTo>
                  <a:cubicBezTo>
                    <a:pt x="16480" y="91100"/>
                    <a:pt x="16611" y="90875"/>
                    <a:pt x="16761" y="90650"/>
                  </a:cubicBezTo>
                  <a:lnTo>
                    <a:pt x="17173" y="89995"/>
                  </a:lnTo>
                  <a:cubicBezTo>
                    <a:pt x="17454" y="89564"/>
                    <a:pt x="17735" y="89134"/>
                    <a:pt x="18016" y="88703"/>
                  </a:cubicBezTo>
                  <a:lnTo>
                    <a:pt x="18915" y="87429"/>
                  </a:lnTo>
                  <a:cubicBezTo>
                    <a:pt x="19196" y="86999"/>
                    <a:pt x="19514" y="86587"/>
                    <a:pt x="19832" y="86175"/>
                  </a:cubicBezTo>
                  <a:cubicBezTo>
                    <a:pt x="20132" y="85763"/>
                    <a:pt x="20432" y="85332"/>
                    <a:pt x="20769" y="84939"/>
                  </a:cubicBezTo>
                  <a:cubicBezTo>
                    <a:pt x="21405" y="84115"/>
                    <a:pt x="22042" y="83310"/>
                    <a:pt x="22716" y="82523"/>
                  </a:cubicBezTo>
                  <a:cubicBezTo>
                    <a:pt x="24046" y="80913"/>
                    <a:pt x="25450" y="79377"/>
                    <a:pt x="26874" y="77879"/>
                  </a:cubicBezTo>
                  <a:cubicBezTo>
                    <a:pt x="32623" y="71849"/>
                    <a:pt x="38990" y="66474"/>
                    <a:pt x="45188" y="61044"/>
                  </a:cubicBezTo>
                  <a:cubicBezTo>
                    <a:pt x="51405" y="55594"/>
                    <a:pt x="57435" y="50051"/>
                    <a:pt x="62604" y="43946"/>
                  </a:cubicBezTo>
                  <a:cubicBezTo>
                    <a:pt x="63840" y="42523"/>
                    <a:pt x="64945" y="41006"/>
                    <a:pt x="65919" y="39396"/>
                  </a:cubicBezTo>
                  <a:cubicBezTo>
                    <a:pt x="66930" y="37710"/>
                    <a:pt x="67641" y="35856"/>
                    <a:pt x="68035" y="33928"/>
                  </a:cubicBezTo>
                  <a:cubicBezTo>
                    <a:pt x="68372" y="32149"/>
                    <a:pt x="68409" y="30332"/>
                    <a:pt x="68147" y="28534"/>
                  </a:cubicBezTo>
                  <a:cubicBezTo>
                    <a:pt x="67922" y="27092"/>
                    <a:pt x="67585" y="25688"/>
                    <a:pt x="67098" y="24302"/>
                  </a:cubicBezTo>
                  <a:cubicBezTo>
                    <a:pt x="66668" y="23085"/>
                    <a:pt x="66218" y="22017"/>
                    <a:pt x="65806" y="21081"/>
                  </a:cubicBezTo>
                  <a:cubicBezTo>
                    <a:pt x="65376" y="20126"/>
                    <a:pt x="64982" y="19283"/>
                    <a:pt x="64627" y="18516"/>
                  </a:cubicBezTo>
                  <a:cubicBezTo>
                    <a:pt x="63915" y="16980"/>
                    <a:pt x="63372" y="15763"/>
                    <a:pt x="62979" y="14789"/>
                  </a:cubicBezTo>
                  <a:cubicBezTo>
                    <a:pt x="62585" y="13797"/>
                    <a:pt x="62323" y="13047"/>
                    <a:pt x="62136" y="12486"/>
                  </a:cubicBezTo>
                  <a:lnTo>
                    <a:pt x="62061" y="12280"/>
                  </a:lnTo>
                  <a:lnTo>
                    <a:pt x="61986" y="12036"/>
                  </a:lnTo>
                  <a:cubicBezTo>
                    <a:pt x="61930" y="11905"/>
                    <a:pt x="61892" y="11774"/>
                    <a:pt x="61855" y="11643"/>
                  </a:cubicBezTo>
                  <a:cubicBezTo>
                    <a:pt x="61780" y="11474"/>
                    <a:pt x="61705" y="11287"/>
                    <a:pt x="61612" y="11119"/>
                  </a:cubicBezTo>
                  <a:cubicBezTo>
                    <a:pt x="61535" y="10999"/>
                    <a:pt x="61466" y="10941"/>
                    <a:pt x="61405" y="10941"/>
                  </a:cubicBezTo>
                  <a:cubicBezTo>
                    <a:pt x="61224" y="10941"/>
                    <a:pt x="61106" y="11443"/>
                    <a:pt x="61050" y="12392"/>
                  </a:cubicBezTo>
                  <a:cubicBezTo>
                    <a:pt x="60994" y="13160"/>
                    <a:pt x="61031" y="13928"/>
                    <a:pt x="61143" y="14695"/>
                  </a:cubicBezTo>
                  <a:cubicBezTo>
                    <a:pt x="61331" y="15875"/>
                    <a:pt x="61593" y="17055"/>
                    <a:pt x="61930" y="18197"/>
                  </a:cubicBezTo>
                  <a:cubicBezTo>
                    <a:pt x="62323" y="19564"/>
                    <a:pt x="62866" y="21100"/>
                    <a:pt x="63409" y="22879"/>
                  </a:cubicBezTo>
                  <a:cubicBezTo>
                    <a:pt x="63952" y="24639"/>
                    <a:pt x="64533" y="26643"/>
                    <a:pt x="64701" y="28928"/>
                  </a:cubicBezTo>
                  <a:cubicBezTo>
                    <a:pt x="64795" y="30107"/>
                    <a:pt x="64739" y="31306"/>
                    <a:pt x="64514" y="32467"/>
                  </a:cubicBezTo>
                  <a:cubicBezTo>
                    <a:pt x="64271" y="33722"/>
                    <a:pt x="63821" y="34920"/>
                    <a:pt x="63222" y="36025"/>
                  </a:cubicBezTo>
                  <a:cubicBezTo>
                    <a:pt x="62904" y="36606"/>
                    <a:pt x="62567" y="37149"/>
                    <a:pt x="62192" y="37692"/>
                  </a:cubicBezTo>
                  <a:cubicBezTo>
                    <a:pt x="61818" y="38235"/>
                    <a:pt x="61424" y="38759"/>
                    <a:pt x="60994" y="39283"/>
                  </a:cubicBezTo>
                  <a:cubicBezTo>
                    <a:pt x="60132" y="40313"/>
                    <a:pt x="59196" y="41325"/>
                    <a:pt x="58203" y="42336"/>
                  </a:cubicBezTo>
                  <a:cubicBezTo>
                    <a:pt x="54289" y="46418"/>
                    <a:pt x="49645" y="50576"/>
                    <a:pt x="44458" y="54920"/>
                  </a:cubicBezTo>
                  <a:lnTo>
                    <a:pt x="43915" y="54283"/>
                  </a:lnTo>
                  <a:cubicBezTo>
                    <a:pt x="49027" y="49901"/>
                    <a:pt x="52997" y="46119"/>
                    <a:pt x="55975" y="42879"/>
                  </a:cubicBezTo>
                  <a:cubicBezTo>
                    <a:pt x="56368" y="42486"/>
                    <a:pt x="56724" y="42074"/>
                    <a:pt x="57061" y="41699"/>
                  </a:cubicBezTo>
                  <a:lnTo>
                    <a:pt x="58072" y="40557"/>
                  </a:lnTo>
                  <a:cubicBezTo>
                    <a:pt x="58709" y="39826"/>
                    <a:pt x="59271" y="39115"/>
                    <a:pt x="59776" y="38459"/>
                  </a:cubicBezTo>
                  <a:cubicBezTo>
                    <a:pt x="60638" y="37336"/>
                    <a:pt x="61349" y="36100"/>
                    <a:pt x="61892" y="34808"/>
                  </a:cubicBezTo>
                  <a:cubicBezTo>
                    <a:pt x="62080" y="34302"/>
                    <a:pt x="62248" y="33797"/>
                    <a:pt x="62361" y="33272"/>
                  </a:cubicBezTo>
                  <a:cubicBezTo>
                    <a:pt x="62454" y="32841"/>
                    <a:pt x="62510" y="32411"/>
                    <a:pt x="62548" y="31961"/>
                  </a:cubicBezTo>
                  <a:cubicBezTo>
                    <a:pt x="62585" y="31306"/>
                    <a:pt x="62567" y="30650"/>
                    <a:pt x="62454" y="29995"/>
                  </a:cubicBezTo>
                  <a:cubicBezTo>
                    <a:pt x="62267" y="28965"/>
                    <a:pt x="62005" y="28478"/>
                    <a:pt x="61836" y="28328"/>
                  </a:cubicBezTo>
                  <a:cubicBezTo>
                    <a:pt x="61786" y="28286"/>
                    <a:pt x="61740" y="28267"/>
                    <a:pt x="61697" y="28267"/>
                  </a:cubicBezTo>
                  <a:cubicBezTo>
                    <a:pt x="61415" y="28267"/>
                    <a:pt x="61256" y="29082"/>
                    <a:pt x="61012" y="29602"/>
                  </a:cubicBezTo>
                  <a:cubicBezTo>
                    <a:pt x="60862" y="29901"/>
                    <a:pt x="60713" y="30145"/>
                    <a:pt x="60563" y="30145"/>
                  </a:cubicBezTo>
                  <a:cubicBezTo>
                    <a:pt x="60488" y="30145"/>
                    <a:pt x="60413" y="30089"/>
                    <a:pt x="60319" y="29958"/>
                  </a:cubicBezTo>
                  <a:cubicBezTo>
                    <a:pt x="60207" y="29752"/>
                    <a:pt x="60113" y="29546"/>
                    <a:pt x="60038" y="29321"/>
                  </a:cubicBezTo>
                  <a:lnTo>
                    <a:pt x="60038" y="29321"/>
                  </a:lnTo>
                  <a:cubicBezTo>
                    <a:pt x="60226" y="30463"/>
                    <a:pt x="60151" y="31624"/>
                    <a:pt x="59832" y="32729"/>
                  </a:cubicBezTo>
                  <a:cubicBezTo>
                    <a:pt x="59458" y="33928"/>
                    <a:pt x="58877" y="35051"/>
                    <a:pt x="58110" y="36062"/>
                  </a:cubicBezTo>
                  <a:cubicBezTo>
                    <a:pt x="57192" y="37298"/>
                    <a:pt x="56218" y="38497"/>
                    <a:pt x="55151" y="39602"/>
                  </a:cubicBezTo>
                  <a:lnTo>
                    <a:pt x="54327" y="40519"/>
                  </a:lnTo>
                  <a:lnTo>
                    <a:pt x="53484" y="41400"/>
                  </a:lnTo>
                  <a:lnTo>
                    <a:pt x="52641" y="42280"/>
                  </a:lnTo>
                  <a:lnTo>
                    <a:pt x="51780" y="43160"/>
                  </a:lnTo>
                  <a:cubicBezTo>
                    <a:pt x="47155" y="47804"/>
                    <a:pt x="42061" y="52130"/>
                    <a:pt x="36892" y="56493"/>
                  </a:cubicBezTo>
                  <a:cubicBezTo>
                    <a:pt x="31724" y="60875"/>
                    <a:pt x="26424" y="65295"/>
                    <a:pt x="21443" y="70220"/>
                  </a:cubicBezTo>
                  <a:cubicBezTo>
                    <a:pt x="16462" y="75126"/>
                    <a:pt x="11742" y="80519"/>
                    <a:pt x="7866" y="86699"/>
                  </a:cubicBezTo>
                  <a:lnTo>
                    <a:pt x="7136" y="87954"/>
                  </a:lnTo>
                  <a:lnTo>
                    <a:pt x="6368" y="89358"/>
                  </a:lnTo>
                  <a:lnTo>
                    <a:pt x="5956" y="90107"/>
                  </a:lnTo>
                  <a:cubicBezTo>
                    <a:pt x="5825" y="90370"/>
                    <a:pt x="5694" y="90632"/>
                    <a:pt x="5563" y="90894"/>
                  </a:cubicBezTo>
                  <a:lnTo>
                    <a:pt x="4757" y="92561"/>
                  </a:lnTo>
                  <a:cubicBezTo>
                    <a:pt x="4252" y="93722"/>
                    <a:pt x="3709" y="94920"/>
                    <a:pt x="3241" y="96212"/>
                  </a:cubicBezTo>
                  <a:cubicBezTo>
                    <a:pt x="2735" y="97467"/>
                    <a:pt x="2285" y="98815"/>
                    <a:pt x="1892" y="100164"/>
                  </a:cubicBezTo>
                  <a:cubicBezTo>
                    <a:pt x="1518" y="101531"/>
                    <a:pt x="1181" y="102898"/>
                    <a:pt x="918" y="104246"/>
                  </a:cubicBezTo>
                  <a:cubicBezTo>
                    <a:pt x="656" y="105613"/>
                    <a:pt x="469" y="106943"/>
                    <a:pt x="319" y="108235"/>
                  </a:cubicBezTo>
                  <a:cubicBezTo>
                    <a:pt x="76" y="110501"/>
                    <a:pt x="1" y="112785"/>
                    <a:pt x="94" y="115051"/>
                  </a:cubicBezTo>
                  <a:cubicBezTo>
                    <a:pt x="151" y="116437"/>
                    <a:pt x="263" y="117823"/>
                    <a:pt x="469" y="119209"/>
                  </a:cubicBezTo>
                  <a:cubicBezTo>
                    <a:pt x="656" y="120594"/>
                    <a:pt x="918" y="121980"/>
                    <a:pt x="1256" y="123347"/>
                  </a:cubicBezTo>
                  <a:cubicBezTo>
                    <a:pt x="1911" y="126100"/>
                    <a:pt x="2903" y="128778"/>
                    <a:pt x="4177" y="131325"/>
                  </a:cubicBezTo>
                  <a:cubicBezTo>
                    <a:pt x="4814" y="132598"/>
                    <a:pt x="5544" y="133853"/>
                    <a:pt x="6349" y="135033"/>
                  </a:cubicBezTo>
                  <a:cubicBezTo>
                    <a:pt x="7154" y="136231"/>
                    <a:pt x="8035" y="137373"/>
                    <a:pt x="8990" y="138441"/>
                  </a:cubicBezTo>
                  <a:cubicBezTo>
                    <a:pt x="10881" y="140501"/>
                    <a:pt x="12960" y="142373"/>
                    <a:pt x="15207" y="144021"/>
                  </a:cubicBezTo>
                  <a:cubicBezTo>
                    <a:pt x="17342" y="145632"/>
                    <a:pt x="19514" y="147018"/>
                    <a:pt x="21555" y="148347"/>
                  </a:cubicBezTo>
                  <a:cubicBezTo>
                    <a:pt x="23596" y="149695"/>
                    <a:pt x="25525" y="150988"/>
                    <a:pt x="27248" y="152355"/>
                  </a:cubicBezTo>
                  <a:cubicBezTo>
                    <a:pt x="28091" y="153029"/>
                    <a:pt x="28896" y="153722"/>
                    <a:pt x="29683" y="154471"/>
                  </a:cubicBezTo>
                  <a:cubicBezTo>
                    <a:pt x="30057" y="154827"/>
                    <a:pt x="30432" y="155182"/>
                    <a:pt x="30750" y="155576"/>
                  </a:cubicBezTo>
                  <a:lnTo>
                    <a:pt x="31256" y="156137"/>
                  </a:lnTo>
                  <a:cubicBezTo>
                    <a:pt x="31424" y="156325"/>
                    <a:pt x="31574" y="156531"/>
                    <a:pt x="31724" y="156718"/>
                  </a:cubicBezTo>
                  <a:cubicBezTo>
                    <a:pt x="32997" y="158291"/>
                    <a:pt x="34102" y="160164"/>
                    <a:pt x="35244" y="162224"/>
                  </a:cubicBezTo>
                  <a:cubicBezTo>
                    <a:pt x="36368" y="164283"/>
                    <a:pt x="37473" y="166493"/>
                    <a:pt x="38802" y="168778"/>
                  </a:cubicBezTo>
                  <a:cubicBezTo>
                    <a:pt x="39458" y="169920"/>
                    <a:pt x="40188" y="171062"/>
                    <a:pt x="40993" y="172205"/>
                  </a:cubicBezTo>
                  <a:lnTo>
                    <a:pt x="41611" y="173048"/>
                  </a:lnTo>
                  <a:cubicBezTo>
                    <a:pt x="41799" y="173347"/>
                    <a:pt x="42042" y="173609"/>
                    <a:pt x="42267" y="173890"/>
                  </a:cubicBezTo>
                  <a:cubicBezTo>
                    <a:pt x="42698" y="174471"/>
                    <a:pt x="43203" y="174995"/>
                    <a:pt x="43671" y="175538"/>
                  </a:cubicBezTo>
                  <a:cubicBezTo>
                    <a:pt x="44626" y="176587"/>
                    <a:pt x="45656" y="177561"/>
                    <a:pt x="46743" y="178478"/>
                  </a:cubicBezTo>
                  <a:lnTo>
                    <a:pt x="47136" y="178815"/>
                  </a:lnTo>
                  <a:lnTo>
                    <a:pt x="47548" y="179152"/>
                  </a:lnTo>
                  <a:cubicBezTo>
                    <a:pt x="47829" y="179358"/>
                    <a:pt x="48110" y="179583"/>
                    <a:pt x="48372" y="179789"/>
                  </a:cubicBezTo>
                  <a:cubicBezTo>
                    <a:pt x="48934" y="180201"/>
                    <a:pt x="49495" y="180613"/>
                    <a:pt x="50057" y="180988"/>
                  </a:cubicBezTo>
                  <a:cubicBezTo>
                    <a:pt x="52286" y="182467"/>
                    <a:pt x="54608" y="183797"/>
                    <a:pt x="57042" y="184920"/>
                  </a:cubicBezTo>
                  <a:cubicBezTo>
                    <a:pt x="58222" y="185482"/>
                    <a:pt x="59402" y="186006"/>
                    <a:pt x="60563" y="186512"/>
                  </a:cubicBezTo>
                  <a:cubicBezTo>
                    <a:pt x="61162" y="186755"/>
                    <a:pt x="61743" y="186999"/>
                    <a:pt x="62323" y="187224"/>
                  </a:cubicBezTo>
                  <a:lnTo>
                    <a:pt x="64102" y="187898"/>
                  </a:lnTo>
                  <a:cubicBezTo>
                    <a:pt x="65282" y="188347"/>
                    <a:pt x="66443" y="188797"/>
                    <a:pt x="67641" y="189227"/>
                  </a:cubicBezTo>
                  <a:lnTo>
                    <a:pt x="71218" y="190426"/>
                  </a:lnTo>
                  <a:lnTo>
                    <a:pt x="72098" y="190725"/>
                  </a:lnTo>
                  <a:cubicBezTo>
                    <a:pt x="72398" y="190819"/>
                    <a:pt x="72716" y="190894"/>
                    <a:pt x="73016" y="190988"/>
                  </a:cubicBezTo>
                  <a:lnTo>
                    <a:pt x="74814" y="191512"/>
                  </a:lnTo>
                  <a:cubicBezTo>
                    <a:pt x="76031" y="191868"/>
                    <a:pt x="77230" y="192242"/>
                    <a:pt x="78447" y="192542"/>
                  </a:cubicBezTo>
                  <a:lnTo>
                    <a:pt x="82080" y="193441"/>
                  </a:lnTo>
                  <a:cubicBezTo>
                    <a:pt x="83316" y="193740"/>
                    <a:pt x="84533" y="193984"/>
                    <a:pt x="85769" y="194246"/>
                  </a:cubicBezTo>
                  <a:cubicBezTo>
                    <a:pt x="95288" y="196228"/>
                    <a:pt x="104961" y="197217"/>
                    <a:pt x="114633" y="197217"/>
                  </a:cubicBezTo>
                  <a:cubicBezTo>
                    <a:pt x="124882" y="197217"/>
                    <a:pt x="135130" y="196106"/>
                    <a:pt x="145189" y="193890"/>
                  </a:cubicBezTo>
                  <a:cubicBezTo>
                    <a:pt x="154889" y="191699"/>
                    <a:pt x="164140" y="188609"/>
                    <a:pt x="173222" y="185763"/>
                  </a:cubicBezTo>
                  <a:cubicBezTo>
                    <a:pt x="177773" y="184340"/>
                    <a:pt x="182286" y="182973"/>
                    <a:pt x="186799" y="181793"/>
                  </a:cubicBezTo>
                  <a:cubicBezTo>
                    <a:pt x="191256" y="180613"/>
                    <a:pt x="195788" y="179695"/>
                    <a:pt x="200357" y="179040"/>
                  </a:cubicBezTo>
                  <a:lnTo>
                    <a:pt x="202043" y="178815"/>
                  </a:lnTo>
                  <a:cubicBezTo>
                    <a:pt x="202604" y="178740"/>
                    <a:pt x="203166" y="178703"/>
                    <a:pt x="203728" y="178647"/>
                  </a:cubicBezTo>
                  <a:lnTo>
                    <a:pt x="205432" y="178497"/>
                  </a:lnTo>
                  <a:lnTo>
                    <a:pt x="206275" y="178403"/>
                  </a:lnTo>
                  <a:lnTo>
                    <a:pt x="207118" y="178385"/>
                  </a:lnTo>
                  <a:cubicBezTo>
                    <a:pt x="208241" y="178328"/>
                    <a:pt x="209365" y="178272"/>
                    <a:pt x="210488" y="178254"/>
                  </a:cubicBezTo>
                  <a:lnTo>
                    <a:pt x="212193" y="178254"/>
                  </a:lnTo>
                  <a:lnTo>
                    <a:pt x="213934" y="178272"/>
                  </a:lnTo>
                  <a:cubicBezTo>
                    <a:pt x="217260" y="178353"/>
                    <a:pt x="220711" y="178558"/>
                    <a:pt x="224301" y="178558"/>
                  </a:cubicBezTo>
                  <a:cubicBezTo>
                    <a:pt x="225723" y="178558"/>
                    <a:pt x="227168" y="178526"/>
                    <a:pt x="228635" y="178441"/>
                  </a:cubicBezTo>
                  <a:cubicBezTo>
                    <a:pt x="231294" y="178291"/>
                    <a:pt x="233953" y="177916"/>
                    <a:pt x="236537" y="177317"/>
                  </a:cubicBezTo>
                  <a:lnTo>
                    <a:pt x="237530" y="177055"/>
                  </a:lnTo>
                  <a:cubicBezTo>
                    <a:pt x="237867" y="176961"/>
                    <a:pt x="238204" y="176886"/>
                    <a:pt x="238522" y="176774"/>
                  </a:cubicBezTo>
                  <a:lnTo>
                    <a:pt x="239515" y="176437"/>
                  </a:lnTo>
                  <a:cubicBezTo>
                    <a:pt x="239852" y="176325"/>
                    <a:pt x="240170" y="176231"/>
                    <a:pt x="240489" y="176100"/>
                  </a:cubicBezTo>
                  <a:cubicBezTo>
                    <a:pt x="241799" y="175594"/>
                    <a:pt x="243054" y="175033"/>
                    <a:pt x="244271" y="174396"/>
                  </a:cubicBezTo>
                  <a:cubicBezTo>
                    <a:pt x="246668" y="173104"/>
                    <a:pt x="248916" y="171587"/>
                    <a:pt x="250975" y="169827"/>
                  </a:cubicBezTo>
                  <a:cubicBezTo>
                    <a:pt x="252979" y="168141"/>
                    <a:pt x="254852" y="166306"/>
                    <a:pt x="256575" y="164340"/>
                  </a:cubicBezTo>
                  <a:cubicBezTo>
                    <a:pt x="258298" y="162411"/>
                    <a:pt x="259852" y="160407"/>
                    <a:pt x="261313" y="158385"/>
                  </a:cubicBezTo>
                  <a:cubicBezTo>
                    <a:pt x="262062" y="157355"/>
                    <a:pt x="262755" y="156325"/>
                    <a:pt x="263447" y="155295"/>
                  </a:cubicBezTo>
                  <a:lnTo>
                    <a:pt x="264477" y="153759"/>
                  </a:lnTo>
                  <a:lnTo>
                    <a:pt x="265470" y="152186"/>
                  </a:lnTo>
                  <a:cubicBezTo>
                    <a:pt x="268110" y="147991"/>
                    <a:pt x="270507" y="143647"/>
                    <a:pt x="272642" y="139171"/>
                  </a:cubicBezTo>
                  <a:cubicBezTo>
                    <a:pt x="274777" y="134714"/>
                    <a:pt x="276650" y="130126"/>
                    <a:pt x="278279" y="125444"/>
                  </a:cubicBezTo>
                  <a:lnTo>
                    <a:pt x="278597" y="124564"/>
                  </a:lnTo>
                  <a:lnTo>
                    <a:pt x="278878" y="123684"/>
                  </a:lnTo>
                  <a:lnTo>
                    <a:pt x="279459" y="121924"/>
                  </a:lnTo>
                  <a:cubicBezTo>
                    <a:pt x="279833" y="120744"/>
                    <a:pt x="280170" y="119546"/>
                    <a:pt x="280526" y="118366"/>
                  </a:cubicBezTo>
                  <a:cubicBezTo>
                    <a:pt x="280863" y="117167"/>
                    <a:pt x="281200" y="115988"/>
                    <a:pt x="281500" y="114789"/>
                  </a:cubicBezTo>
                  <a:lnTo>
                    <a:pt x="281949" y="112991"/>
                  </a:lnTo>
                  <a:lnTo>
                    <a:pt x="282174" y="112074"/>
                  </a:lnTo>
                  <a:lnTo>
                    <a:pt x="282380" y="111175"/>
                  </a:lnTo>
                  <a:cubicBezTo>
                    <a:pt x="284590" y="101493"/>
                    <a:pt x="285713" y="91606"/>
                    <a:pt x="285732" y="81680"/>
                  </a:cubicBezTo>
                  <a:cubicBezTo>
                    <a:pt x="285751" y="76699"/>
                    <a:pt x="285470" y="71737"/>
                    <a:pt x="284927" y="66793"/>
                  </a:cubicBezTo>
                  <a:cubicBezTo>
                    <a:pt x="284777" y="65557"/>
                    <a:pt x="284627" y="64321"/>
                    <a:pt x="284459" y="63085"/>
                  </a:cubicBezTo>
                  <a:lnTo>
                    <a:pt x="284178" y="61250"/>
                  </a:lnTo>
                  <a:lnTo>
                    <a:pt x="284028" y="60313"/>
                  </a:lnTo>
                  <a:lnTo>
                    <a:pt x="283878" y="59396"/>
                  </a:lnTo>
                  <a:cubicBezTo>
                    <a:pt x="283447" y="56961"/>
                    <a:pt x="282961" y="54489"/>
                    <a:pt x="282361" y="52036"/>
                  </a:cubicBezTo>
                  <a:cubicBezTo>
                    <a:pt x="281762" y="49583"/>
                    <a:pt x="281088" y="47149"/>
                    <a:pt x="280264" y="44714"/>
                  </a:cubicBezTo>
                  <a:cubicBezTo>
                    <a:pt x="279421" y="42261"/>
                    <a:pt x="278447" y="39864"/>
                    <a:pt x="277343" y="37523"/>
                  </a:cubicBezTo>
                  <a:cubicBezTo>
                    <a:pt x="276200" y="35126"/>
                    <a:pt x="274889" y="32823"/>
                    <a:pt x="273410" y="30632"/>
                  </a:cubicBezTo>
                  <a:cubicBezTo>
                    <a:pt x="271912" y="28403"/>
                    <a:pt x="270189" y="26325"/>
                    <a:pt x="268298" y="24414"/>
                  </a:cubicBezTo>
                  <a:cubicBezTo>
                    <a:pt x="266425" y="22504"/>
                    <a:pt x="264384" y="20763"/>
                    <a:pt x="262193" y="19208"/>
                  </a:cubicBezTo>
                  <a:cubicBezTo>
                    <a:pt x="260058" y="17673"/>
                    <a:pt x="257792" y="16306"/>
                    <a:pt x="255451" y="15107"/>
                  </a:cubicBezTo>
                  <a:cubicBezTo>
                    <a:pt x="253166" y="13909"/>
                    <a:pt x="250788" y="12841"/>
                    <a:pt x="248372" y="11905"/>
                  </a:cubicBezTo>
                  <a:lnTo>
                    <a:pt x="247492" y="11549"/>
                  </a:lnTo>
                  <a:lnTo>
                    <a:pt x="246575" y="11231"/>
                  </a:lnTo>
                  <a:cubicBezTo>
                    <a:pt x="245975" y="11006"/>
                    <a:pt x="245376" y="10782"/>
                    <a:pt x="244777" y="10576"/>
                  </a:cubicBezTo>
                  <a:lnTo>
                    <a:pt x="243328" y="10112"/>
                  </a:lnTo>
                  <a:lnTo>
                    <a:pt x="243328" y="10112"/>
                  </a:lnTo>
                  <a:cubicBezTo>
                    <a:pt x="245728" y="10892"/>
                    <a:pt x="248098" y="11770"/>
                    <a:pt x="250414" y="12748"/>
                  </a:cubicBezTo>
                  <a:cubicBezTo>
                    <a:pt x="253504" y="14059"/>
                    <a:pt x="256481" y="15594"/>
                    <a:pt x="259328" y="17355"/>
                  </a:cubicBezTo>
                  <a:cubicBezTo>
                    <a:pt x="262230" y="19152"/>
                    <a:pt x="264946" y="21250"/>
                    <a:pt x="267399" y="23628"/>
                  </a:cubicBezTo>
                  <a:cubicBezTo>
                    <a:pt x="268017" y="24208"/>
                    <a:pt x="268597" y="24845"/>
                    <a:pt x="269196" y="25463"/>
                  </a:cubicBezTo>
                  <a:cubicBezTo>
                    <a:pt x="269515" y="25763"/>
                    <a:pt x="269777" y="26119"/>
                    <a:pt x="270058" y="26437"/>
                  </a:cubicBezTo>
                  <a:lnTo>
                    <a:pt x="270901" y="27411"/>
                  </a:lnTo>
                  <a:lnTo>
                    <a:pt x="271687" y="28422"/>
                  </a:lnTo>
                  <a:cubicBezTo>
                    <a:pt x="271949" y="28778"/>
                    <a:pt x="272230" y="29096"/>
                    <a:pt x="272474" y="29452"/>
                  </a:cubicBezTo>
                  <a:lnTo>
                    <a:pt x="273204" y="30501"/>
                  </a:lnTo>
                  <a:lnTo>
                    <a:pt x="273560" y="31025"/>
                  </a:lnTo>
                  <a:lnTo>
                    <a:pt x="273916" y="31549"/>
                  </a:lnTo>
                  <a:cubicBezTo>
                    <a:pt x="275713" y="34377"/>
                    <a:pt x="277268" y="37355"/>
                    <a:pt x="278541" y="40444"/>
                  </a:cubicBezTo>
                  <a:cubicBezTo>
                    <a:pt x="279777" y="43478"/>
                    <a:pt x="280826" y="46568"/>
                    <a:pt x="281650" y="49714"/>
                  </a:cubicBezTo>
                  <a:cubicBezTo>
                    <a:pt x="282474" y="52823"/>
                    <a:pt x="283148" y="55950"/>
                    <a:pt x="283672" y="59059"/>
                  </a:cubicBezTo>
                  <a:lnTo>
                    <a:pt x="283878" y="60238"/>
                  </a:lnTo>
                  <a:lnTo>
                    <a:pt x="284065" y="61400"/>
                  </a:lnTo>
                  <a:cubicBezTo>
                    <a:pt x="284178" y="62186"/>
                    <a:pt x="284309" y="62973"/>
                    <a:pt x="284403" y="63740"/>
                  </a:cubicBezTo>
                  <a:cubicBezTo>
                    <a:pt x="284609" y="65313"/>
                    <a:pt x="284815" y="66886"/>
                    <a:pt x="284946" y="68459"/>
                  </a:cubicBezTo>
                  <a:cubicBezTo>
                    <a:pt x="287361" y="93553"/>
                    <a:pt x="282642" y="118834"/>
                    <a:pt x="271294" y="141343"/>
                  </a:cubicBezTo>
                  <a:lnTo>
                    <a:pt x="270770" y="142392"/>
                  </a:lnTo>
                  <a:lnTo>
                    <a:pt x="270226" y="143422"/>
                  </a:lnTo>
                  <a:cubicBezTo>
                    <a:pt x="269852" y="144115"/>
                    <a:pt x="269496" y="144808"/>
                    <a:pt x="269103" y="145501"/>
                  </a:cubicBezTo>
                  <a:cubicBezTo>
                    <a:pt x="268335" y="146849"/>
                    <a:pt x="267567" y="148197"/>
                    <a:pt x="266762" y="149546"/>
                  </a:cubicBezTo>
                  <a:cubicBezTo>
                    <a:pt x="265975" y="150894"/>
                    <a:pt x="265133" y="152205"/>
                    <a:pt x="264290" y="153534"/>
                  </a:cubicBezTo>
                  <a:cubicBezTo>
                    <a:pt x="263859" y="154190"/>
                    <a:pt x="263429" y="154827"/>
                    <a:pt x="262979" y="155482"/>
                  </a:cubicBezTo>
                  <a:lnTo>
                    <a:pt x="262324" y="156456"/>
                  </a:lnTo>
                  <a:lnTo>
                    <a:pt x="261650" y="157430"/>
                  </a:lnTo>
                  <a:cubicBezTo>
                    <a:pt x="259814" y="160051"/>
                    <a:pt x="257811" y="162561"/>
                    <a:pt x="255676" y="164920"/>
                  </a:cubicBezTo>
                  <a:cubicBezTo>
                    <a:pt x="254552" y="166119"/>
                    <a:pt x="253410" y="167298"/>
                    <a:pt x="252174" y="168403"/>
                  </a:cubicBezTo>
                  <a:cubicBezTo>
                    <a:pt x="251575" y="168984"/>
                    <a:pt x="250919" y="169508"/>
                    <a:pt x="250264" y="170051"/>
                  </a:cubicBezTo>
                  <a:cubicBezTo>
                    <a:pt x="249945" y="170313"/>
                    <a:pt x="249608" y="170576"/>
                    <a:pt x="249271" y="170819"/>
                  </a:cubicBezTo>
                  <a:cubicBezTo>
                    <a:pt x="248934" y="171081"/>
                    <a:pt x="248616" y="171343"/>
                    <a:pt x="248260" y="171587"/>
                  </a:cubicBezTo>
                  <a:lnTo>
                    <a:pt x="247211" y="172298"/>
                  </a:lnTo>
                  <a:cubicBezTo>
                    <a:pt x="246856" y="172542"/>
                    <a:pt x="246481" y="172767"/>
                    <a:pt x="246125" y="172991"/>
                  </a:cubicBezTo>
                  <a:cubicBezTo>
                    <a:pt x="245395" y="173459"/>
                    <a:pt x="244627" y="173853"/>
                    <a:pt x="243878" y="174265"/>
                  </a:cubicBezTo>
                  <a:cubicBezTo>
                    <a:pt x="242324" y="175070"/>
                    <a:pt x="240713" y="175744"/>
                    <a:pt x="239065" y="176287"/>
                  </a:cubicBezTo>
                  <a:cubicBezTo>
                    <a:pt x="237436" y="176830"/>
                    <a:pt x="235751" y="177242"/>
                    <a:pt x="234065" y="177542"/>
                  </a:cubicBezTo>
                  <a:lnTo>
                    <a:pt x="232811" y="177729"/>
                  </a:lnTo>
                  <a:cubicBezTo>
                    <a:pt x="232605" y="177767"/>
                    <a:pt x="232380" y="177804"/>
                    <a:pt x="232174" y="177823"/>
                  </a:cubicBezTo>
                  <a:lnTo>
                    <a:pt x="231556" y="177898"/>
                  </a:lnTo>
                  <a:lnTo>
                    <a:pt x="230320" y="178029"/>
                  </a:lnTo>
                  <a:lnTo>
                    <a:pt x="229084" y="178104"/>
                  </a:lnTo>
                  <a:cubicBezTo>
                    <a:pt x="227445" y="178216"/>
                    <a:pt x="225835" y="178258"/>
                    <a:pt x="224248" y="178258"/>
                  </a:cubicBezTo>
                  <a:cubicBezTo>
                    <a:pt x="222661" y="178258"/>
                    <a:pt x="221097" y="178216"/>
                    <a:pt x="219552" y="178160"/>
                  </a:cubicBezTo>
                  <a:cubicBezTo>
                    <a:pt x="216680" y="178055"/>
                    <a:pt x="213890" y="177933"/>
                    <a:pt x="211167" y="177933"/>
                  </a:cubicBezTo>
                  <a:cubicBezTo>
                    <a:pt x="210978" y="177933"/>
                    <a:pt x="210789" y="177934"/>
                    <a:pt x="210601" y="177935"/>
                  </a:cubicBezTo>
                  <a:cubicBezTo>
                    <a:pt x="204852" y="177973"/>
                    <a:pt x="199065" y="178759"/>
                    <a:pt x="193260" y="179958"/>
                  </a:cubicBezTo>
                  <a:cubicBezTo>
                    <a:pt x="187473" y="181175"/>
                    <a:pt x="181687" y="182823"/>
                    <a:pt x="175863" y="184621"/>
                  </a:cubicBezTo>
                  <a:cubicBezTo>
                    <a:pt x="170039" y="186400"/>
                    <a:pt x="164159" y="188347"/>
                    <a:pt x="158147" y="190145"/>
                  </a:cubicBezTo>
                  <a:cubicBezTo>
                    <a:pt x="156631" y="190594"/>
                    <a:pt x="155132" y="191044"/>
                    <a:pt x="153597" y="191456"/>
                  </a:cubicBezTo>
                  <a:cubicBezTo>
                    <a:pt x="152061" y="191868"/>
                    <a:pt x="150526" y="192280"/>
                    <a:pt x="148990" y="192673"/>
                  </a:cubicBezTo>
                  <a:lnTo>
                    <a:pt x="146649" y="193235"/>
                  </a:lnTo>
                  <a:cubicBezTo>
                    <a:pt x="145863" y="193422"/>
                    <a:pt x="145095" y="193628"/>
                    <a:pt x="144308" y="193778"/>
                  </a:cubicBezTo>
                  <a:cubicBezTo>
                    <a:pt x="142735" y="194096"/>
                    <a:pt x="141144" y="194433"/>
                    <a:pt x="139571" y="194733"/>
                  </a:cubicBezTo>
                  <a:cubicBezTo>
                    <a:pt x="140001" y="194602"/>
                    <a:pt x="140413" y="194433"/>
                    <a:pt x="140825" y="194265"/>
                  </a:cubicBezTo>
                  <a:cubicBezTo>
                    <a:pt x="140881" y="194223"/>
                    <a:pt x="140864" y="194202"/>
                    <a:pt x="140725" y="194202"/>
                  </a:cubicBezTo>
                  <a:cubicBezTo>
                    <a:pt x="140679" y="194202"/>
                    <a:pt x="140619" y="194204"/>
                    <a:pt x="140544" y="194209"/>
                  </a:cubicBezTo>
                  <a:cubicBezTo>
                    <a:pt x="140395" y="194227"/>
                    <a:pt x="140170" y="194246"/>
                    <a:pt x="139889" y="194283"/>
                  </a:cubicBezTo>
                  <a:lnTo>
                    <a:pt x="138765" y="194433"/>
                  </a:lnTo>
                  <a:cubicBezTo>
                    <a:pt x="141986" y="193815"/>
                    <a:pt x="145170" y="193122"/>
                    <a:pt x="148297" y="192317"/>
                  </a:cubicBezTo>
                  <a:cubicBezTo>
                    <a:pt x="149084" y="192130"/>
                    <a:pt x="149870" y="191924"/>
                    <a:pt x="150638" y="191699"/>
                  </a:cubicBezTo>
                  <a:lnTo>
                    <a:pt x="152979" y="191063"/>
                  </a:lnTo>
                  <a:cubicBezTo>
                    <a:pt x="154533" y="190632"/>
                    <a:pt x="156069" y="190164"/>
                    <a:pt x="157586" y="189714"/>
                  </a:cubicBezTo>
                  <a:cubicBezTo>
                    <a:pt x="163691" y="187879"/>
                    <a:pt x="169664" y="185875"/>
                    <a:pt x="175582" y="184021"/>
                  </a:cubicBezTo>
                  <a:cubicBezTo>
                    <a:pt x="181500" y="182186"/>
                    <a:pt x="187398" y="180482"/>
                    <a:pt x="193316" y="179246"/>
                  </a:cubicBezTo>
                  <a:cubicBezTo>
                    <a:pt x="194046" y="179077"/>
                    <a:pt x="194795" y="178946"/>
                    <a:pt x="195526" y="178815"/>
                  </a:cubicBezTo>
                  <a:lnTo>
                    <a:pt x="197754" y="178403"/>
                  </a:lnTo>
                  <a:cubicBezTo>
                    <a:pt x="198129" y="178328"/>
                    <a:pt x="198485" y="178291"/>
                    <a:pt x="198859" y="178235"/>
                  </a:cubicBezTo>
                  <a:lnTo>
                    <a:pt x="199964" y="178085"/>
                  </a:lnTo>
                  <a:lnTo>
                    <a:pt x="202193" y="177767"/>
                  </a:lnTo>
                  <a:lnTo>
                    <a:pt x="204421" y="177561"/>
                  </a:lnTo>
                  <a:lnTo>
                    <a:pt x="205526" y="177467"/>
                  </a:lnTo>
                  <a:cubicBezTo>
                    <a:pt x="205900" y="177430"/>
                    <a:pt x="206256" y="177373"/>
                    <a:pt x="206631" y="177373"/>
                  </a:cubicBezTo>
                  <a:lnTo>
                    <a:pt x="208840" y="177298"/>
                  </a:lnTo>
                  <a:cubicBezTo>
                    <a:pt x="209590" y="177261"/>
                    <a:pt x="210320" y="177242"/>
                    <a:pt x="211069" y="177242"/>
                  </a:cubicBezTo>
                  <a:cubicBezTo>
                    <a:pt x="211240" y="177241"/>
                    <a:pt x="211411" y="177241"/>
                    <a:pt x="211583" y="177241"/>
                  </a:cubicBezTo>
                  <a:cubicBezTo>
                    <a:pt x="214381" y="177241"/>
                    <a:pt x="217262" y="177379"/>
                    <a:pt x="220226" y="177467"/>
                  </a:cubicBezTo>
                  <a:cubicBezTo>
                    <a:pt x="221507" y="177527"/>
                    <a:pt x="222794" y="177557"/>
                    <a:pt x="224082" y="177557"/>
                  </a:cubicBezTo>
                  <a:cubicBezTo>
                    <a:pt x="226014" y="177557"/>
                    <a:pt x="227949" y="177489"/>
                    <a:pt x="229870" y="177355"/>
                  </a:cubicBezTo>
                  <a:cubicBezTo>
                    <a:pt x="233279" y="177111"/>
                    <a:pt x="236612" y="176418"/>
                    <a:pt x="239833" y="175313"/>
                  </a:cubicBezTo>
                  <a:cubicBezTo>
                    <a:pt x="243054" y="174115"/>
                    <a:pt x="246088" y="172430"/>
                    <a:pt x="248822" y="170351"/>
                  </a:cubicBezTo>
                  <a:cubicBezTo>
                    <a:pt x="250151" y="169340"/>
                    <a:pt x="251444" y="168254"/>
                    <a:pt x="252661" y="167092"/>
                  </a:cubicBezTo>
                  <a:cubicBezTo>
                    <a:pt x="253241" y="166512"/>
                    <a:pt x="253841" y="165950"/>
                    <a:pt x="254402" y="165351"/>
                  </a:cubicBezTo>
                  <a:cubicBezTo>
                    <a:pt x="254683" y="165051"/>
                    <a:pt x="254964" y="164752"/>
                    <a:pt x="255245" y="164452"/>
                  </a:cubicBezTo>
                  <a:lnTo>
                    <a:pt x="256069" y="163553"/>
                  </a:lnTo>
                  <a:cubicBezTo>
                    <a:pt x="256350" y="163235"/>
                    <a:pt x="256612" y="162935"/>
                    <a:pt x="256874" y="162617"/>
                  </a:cubicBezTo>
                  <a:cubicBezTo>
                    <a:pt x="257118" y="162298"/>
                    <a:pt x="257399" y="161999"/>
                    <a:pt x="257642" y="161680"/>
                  </a:cubicBezTo>
                  <a:cubicBezTo>
                    <a:pt x="258148" y="161062"/>
                    <a:pt x="258672" y="160426"/>
                    <a:pt x="259140" y="159789"/>
                  </a:cubicBezTo>
                  <a:cubicBezTo>
                    <a:pt x="260133" y="158516"/>
                    <a:pt x="261050" y="157224"/>
                    <a:pt x="261968" y="155913"/>
                  </a:cubicBezTo>
                  <a:cubicBezTo>
                    <a:pt x="263766" y="153310"/>
                    <a:pt x="265489" y="150651"/>
                    <a:pt x="267062" y="147916"/>
                  </a:cubicBezTo>
                  <a:cubicBezTo>
                    <a:pt x="268653" y="145201"/>
                    <a:pt x="270152" y="142411"/>
                    <a:pt x="271556" y="139583"/>
                  </a:cubicBezTo>
                  <a:cubicBezTo>
                    <a:pt x="277137" y="128197"/>
                    <a:pt x="281069" y="116100"/>
                    <a:pt x="283223" y="103609"/>
                  </a:cubicBezTo>
                  <a:cubicBezTo>
                    <a:pt x="285395" y="91062"/>
                    <a:pt x="285732" y="78253"/>
                    <a:pt x="284197" y="65594"/>
                  </a:cubicBezTo>
                  <a:cubicBezTo>
                    <a:pt x="283841" y="62429"/>
                    <a:pt x="283298" y="59265"/>
                    <a:pt x="282680" y="56119"/>
                  </a:cubicBezTo>
                  <a:cubicBezTo>
                    <a:pt x="282043" y="52935"/>
                    <a:pt x="281256" y="49789"/>
                    <a:pt x="280283" y="46680"/>
                  </a:cubicBezTo>
                  <a:cubicBezTo>
                    <a:pt x="279309" y="43516"/>
                    <a:pt x="278092" y="40426"/>
                    <a:pt x="276631" y="37429"/>
                  </a:cubicBezTo>
                  <a:cubicBezTo>
                    <a:pt x="275170" y="34377"/>
                    <a:pt x="273373" y="31474"/>
                    <a:pt x="271294" y="28778"/>
                  </a:cubicBezTo>
                  <a:cubicBezTo>
                    <a:pt x="269159" y="26062"/>
                    <a:pt x="266725" y="23591"/>
                    <a:pt x="264028" y="21437"/>
                  </a:cubicBezTo>
                  <a:cubicBezTo>
                    <a:pt x="261369" y="19321"/>
                    <a:pt x="258504" y="17467"/>
                    <a:pt x="255489" y="15894"/>
                  </a:cubicBezTo>
                  <a:cubicBezTo>
                    <a:pt x="249515" y="12767"/>
                    <a:pt x="243166" y="10688"/>
                    <a:pt x="236856" y="9077"/>
                  </a:cubicBezTo>
                  <a:lnTo>
                    <a:pt x="237062" y="8253"/>
                  </a:lnTo>
                  <a:cubicBezTo>
                    <a:pt x="234833" y="7673"/>
                    <a:pt x="232586" y="7149"/>
                    <a:pt x="230357" y="6662"/>
                  </a:cubicBezTo>
                  <a:lnTo>
                    <a:pt x="228672" y="6287"/>
                  </a:lnTo>
                  <a:lnTo>
                    <a:pt x="226987" y="5950"/>
                  </a:lnTo>
                  <a:cubicBezTo>
                    <a:pt x="225863" y="5744"/>
                    <a:pt x="224739" y="5501"/>
                    <a:pt x="223616" y="5295"/>
                  </a:cubicBezTo>
                  <a:cubicBezTo>
                    <a:pt x="219121" y="4452"/>
                    <a:pt x="214608" y="3778"/>
                    <a:pt x="210076" y="3179"/>
                  </a:cubicBezTo>
                  <a:cubicBezTo>
                    <a:pt x="208934" y="3047"/>
                    <a:pt x="207810" y="2879"/>
                    <a:pt x="206668" y="2748"/>
                  </a:cubicBezTo>
                  <a:lnTo>
                    <a:pt x="203260" y="2373"/>
                  </a:lnTo>
                  <a:cubicBezTo>
                    <a:pt x="200994" y="2149"/>
                    <a:pt x="198728" y="1924"/>
                    <a:pt x="196443" y="1737"/>
                  </a:cubicBezTo>
                  <a:cubicBezTo>
                    <a:pt x="191893" y="1343"/>
                    <a:pt x="187342" y="1044"/>
                    <a:pt x="182792" y="819"/>
                  </a:cubicBezTo>
                  <a:cubicBezTo>
                    <a:pt x="178222" y="613"/>
                    <a:pt x="173672" y="426"/>
                    <a:pt x="169121" y="313"/>
                  </a:cubicBezTo>
                  <a:cubicBezTo>
                    <a:pt x="166855" y="257"/>
                    <a:pt x="164571" y="201"/>
                    <a:pt x="162286" y="164"/>
                  </a:cubicBezTo>
                  <a:lnTo>
                    <a:pt x="158878" y="107"/>
                  </a:lnTo>
                  <a:lnTo>
                    <a:pt x="155451" y="70"/>
                  </a:lnTo>
                  <a:cubicBezTo>
                    <a:pt x="151756" y="24"/>
                    <a:pt x="148055" y="0"/>
                    <a:pt x="1443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0"/>
          <p:cNvGrpSpPr/>
          <p:nvPr/>
        </p:nvGrpSpPr>
        <p:grpSpPr>
          <a:xfrm rot="6772370">
            <a:off x="314433" y="-1413864"/>
            <a:ext cx="2613311" cy="5224821"/>
            <a:chOff x="2499325" y="238125"/>
            <a:chExt cx="2613225" cy="5224650"/>
          </a:xfrm>
        </p:grpSpPr>
        <p:sp>
          <p:nvSpPr>
            <p:cNvPr id="179" name="Google Shape;179;p30"/>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txBox="1">
            <a:spLocks noGrp="1"/>
          </p:cNvSpPr>
          <p:nvPr>
            <p:ph type="subTitle" idx="1"/>
          </p:nvPr>
        </p:nvSpPr>
        <p:spPr>
          <a:xfrm>
            <a:off x="3355501" y="3781543"/>
            <a:ext cx="20874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ES" dirty="0"/>
              <a:t>Alejandro Coves Vives</a:t>
            </a:r>
            <a:endParaRPr dirty="0">
              <a:solidFill>
                <a:srgbClr val="541C1D"/>
              </a:solidFill>
            </a:endParaRPr>
          </a:p>
          <a:p>
            <a:pPr marL="0" lvl="0" indent="0" algn="ctr" rtl="0">
              <a:spcBef>
                <a:spcPts val="0"/>
              </a:spcBef>
              <a:spcAft>
                <a:spcPts val="0"/>
              </a:spcAft>
              <a:buNone/>
            </a:pPr>
            <a:endParaRPr dirty="0">
              <a:solidFill>
                <a:srgbClr val="541C1D"/>
              </a:solidFill>
            </a:endParaRPr>
          </a:p>
        </p:txBody>
      </p:sp>
      <p:sp>
        <p:nvSpPr>
          <p:cNvPr id="183" name="Google Shape;183;p30"/>
          <p:cNvSpPr/>
          <p:nvPr/>
        </p:nvSpPr>
        <p:spPr>
          <a:xfrm>
            <a:off x="4243350" y="3077613"/>
            <a:ext cx="657300" cy="74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0"/>
          <p:cNvGrpSpPr/>
          <p:nvPr/>
        </p:nvGrpSpPr>
        <p:grpSpPr>
          <a:xfrm flipH="1">
            <a:off x="7007806" y="-799290"/>
            <a:ext cx="2554808" cy="3477212"/>
            <a:chOff x="1882000" y="238175"/>
            <a:chExt cx="3843550" cy="5231250"/>
          </a:xfrm>
        </p:grpSpPr>
        <p:sp>
          <p:nvSpPr>
            <p:cNvPr id="185" name="Google Shape;185;p30"/>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30"/>
          <p:cNvGrpSpPr/>
          <p:nvPr/>
        </p:nvGrpSpPr>
        <p:grpSpPr>
          <a:xfrm rot="1384210">
            <a:off x="3429995" y="3154810"/>
            <a:ext cx="5686527" cy="3437375"/>
            <a:chOff x="238125" y="693075"/>
            <a:chExt cx="7137450" cy="4314425"/>
          </a:xfrm>
        </p:grpSpPr>
        <p:sp>
          <p:nvSpPr>
            <p:cNvPr id="209" name="Google Shape;209;p30"/>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0"/>
          <p:cNvGrpSpPr/>
          <p:nvPr/>
        </p:nvGrpSpPr>
        <p:grpSpPr>
          <a:xfrm rot="6928276">
            <a:off x="-25977" y="-74682"/>
            <a:ext cx="1600666" cy="3084687"/>
            <a:chOff x="2453450" y="238025"/>
            <a:chExt cx="2711225" cy="5224875"/>
          </a:xfrm>
        </p:grpSpPr>
        <p:sp>
          <p:nvSpPr>
            <p:cNvPr id="212" name="Google Shape;212;p30"/>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0"/>
          <p:cNvGrpSpPr/>
          <p:nvPr/>
        </p:nvGrpSpPr>
        <p:grpSpPr>
          <a:xfrm rot="-1580682" flipH="1">
            <a:off x="-893836" y="1886634"/>
            <a:ext cx="2033380" cy="4356877"/>
            <a:chOff x="2650500" y="238500"/>
            <a:chExt cx="2300750" cy="5232700"/>
          </a:xfrm>
        </p:grpSpPr>
        <p:sp>
          <p:nvSpPr>
            <p:cNvPr id="265" name="Google Shape;265;p30"/>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0"/>
          <p:cNvGrpSpPr/>
          <p:nvPr/>
        </p:nvGrpSpPr>
        <p:grpSpPr>
          <a:xfrm rot="5400000">
            <a:off x="8158010" y="3740199"/>
            <a:ext cx="1254993" cy="1726601"/>
            <a:chOff x="1913725" y="238075"/>
            <a:chExt cx="3807625" cy="5238475"/>
          </a:xfrm>
        </p:grpSpPr>
        <p:sp>
          <p:nvSpPr>
            <p:cNvPr id="269" name="Google Shape;269;p30"/>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30"/>
          <p:cNvSpPr txBox="1">
            <a:spLocks noGrp="1"/>
          </p:cNvSpPr>
          <p:nvPr>
            <p:ph type="ctrTitle"/>
          </p:nvPr>
        </p:nvSpPr>
        <p:spPr>
          <a:xfrm>
            <a:off x="1076022" y="1289402"/>
            <a:ext cx="7030073" cy="18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6000" dirty="0">
                <a:solidFill>
                  <a:srgbClr val="541C1D"/>
                </a:solidFill>
              </a:rPr>
              <a:t>ANGULAR </a:t>
            </a:r>
            <a:r>
              <a:rPr lang="es-ES" sz="6000" dirty="0" err="1" smtClean="0">
                <a:solidFill>
                  <a:srgbClr val="541C1D"/>
                </a:solidFill>
              </a:rPr>
              <a:t>FUNDAMENTALS</a:t>
            </a:r>
            <a:r>
              <a:rPr lang="es-ES" dirty="0" err="1" smtClean="0"/>
              <a:t>Parte</a:t>
            </a:r>
            <a:r>
              <a:rPr lang="es-ES" dirty="0" smtClean="0"/>
              <a:t> 1</a:t>
            </a:r>
            <a:endParaRPr sz="6000" dirty="0">
              <a:solidFill>
                <a:srgbClr val="541C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33"/>
          <p:cNvGrpSpPr/>
          <p:nvPr/>
        </p:nvGrpSpPr>
        <p:grpSpPr>
          <a:xfrm>
            <a:off x="6515110" y="3283400"/>
            <a:ext cx="4724668" cy="2964026"/>
            <a:chOff x="235075" y="777725"/>
            <a:chExt cx="7186900" cy="4132775"/>
          </a:xfrm>
        </p:grpSpPr>
        <p:sp>
          <p:nvSpPr>
            <p:cNvPr id="772" name="Google Shape;772;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3"/>
          <p:cNvGrpSpPr/>
          <p:nvPr/>
        </p:nvGrpSpPr>
        <p:grpSpPr>
          <a:xfrm rot="9888019">
            <a:off x="-868165" y="-1922753"/>
            <a:ext cx="9838050" cy="5657699"/>
            <a:chOff x="235075" y="777725"/>
            <a:chExt cx="7186900" cy="4132775"/>
          </a:xfrm>
        </p:grpSpPr>
        <p:sp>
          <p:nvSpPr>
            <p:cNvPr id="775" name="Google Shape;775;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3"/>
          <p:cNvGrpSpPr/>
          <p:nvPr/>
        </p:nvGrpSpPr>
        <p:grpSpPr>
          <a:xfrm>
            <a:off x="6871163" y="4369546"/>
            <a:ext cx="1252756" cy="791730"/>
            <a:chOff x="209625" y="551300"/>
            <a:chExt cx="7170900" cy="4592400"/>
          </a:xfrm>
        </p:grpSpPr>
        <p:sp>
          <p:nvSpPr>
            <p:cNvPr id="778" name="Google Shape;778;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3"/>
          <p:cNvGrpSpPr/>
          <p:nvPr/>
        </p:nvGrpSpPr>
        <p:grpSpPr>
          <a:xfrm>
            <a:off x="95250" y="1571625"/>
            <a:ext cx="2613225" cy="5224650"/>
            <a:chOff x="2499325" y="238125"/>
            <a:chExt cx="2613225" cy="5224650"/>
          </a:xfrm>
        </p:grpSpPr>
        <p:sp>
          <p:nvSpPr>
            <p:cNvPr id="875" name="Google Shape;875;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33"/>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t>—</a:t>
            </a:r>
            <a:r>
              <a:rPr lang="es-ES" sz="1400" dirty="0"/>
              <a:t>ANGULAR CLI</a:t>
            </a:r>
            <a:endParaRPr sz="1400" dirty="0"/>
          </a:p>
        </p:txBody>
      </p:sp>
      <p:sp>
        <p:nvSpPr>
          <p:cNvPr id="878" name="Google Shape;878;p33"/>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Para crear un nuevo proyecto en angular es tan sencillo como:</a:t>
            </a:r>
          </a:p>
          <a:p>
            <a:pPr marL="0" lvl="0" indent="0" algn="ctr" rtl="0">
              <a:spcBef>
                <a:spcPts val="0"/>
              </a:spcBef>
              <a:spcAft>
                <a:spcPts val="0"/>
              </a:spcAft>
              <a:buNone/>
            </a:pPr>
            <a:endParaRPr lang="es-ES" sz="2000" dirty="0"/>
          </a:p>
          <a:p>
            <a:pPr marL="0" lvl="0" indent="0"/>
            <a:r>
              <a:rPr lang="es-ES" sz="2000" b="1" dirty="0"/>
              <a:t>ng new curso-angular </a:t>
            </a:r>
            <a:endParaRPr sz="2000" b="1" dirty="0"/>
          </a:p>
        </p:txBody>
      </p:sp>
      <p:sp>
        <p:nvSpPr>
          <p:cNvPr id="879" name="Google Shape;879;p33"/>
          <p:cNvSpPr/>
          <p:nvPr/>
        </p:nvSpPr>
        <p:spPr>
          <a:xfrm>
            <a:off x="4219725" y="2944200"/>
            <a:ext cx="657300" cy="744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33"/>
          <p:cNvGrpSpPr/>
          <p:nvPr/>
        </p:nvGrpSpPr>
        <p:grpSpPr>
          <a:xfrm>
            <a:off x="7455695" y="-172889"/>
            <a:ext cx="2083741" cy="1263173"/>
            <a:chOff x="5079970" y="902911"/>
            <a:chExt cx="2083741" cy="1263173"/>
          </a:xfrm>
        </p:grpSpPr>
        <p:sp>
          <p:nvSpPr>
            <p:cNvPr id="881" name="Google Shape;881;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021064" y="1644704"/>
            <a:ext cx="4675800" cy="15619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Si os da un error de ejecución de scripts</a:t>
            </a:r>
            <a:r>
              <a:rPr lang="es" dirty="0"/>
              <a:t>:</a:t>
            </a:r>
            <a:br>
              <a:rPr lang="es" dirty="0"/>
            </a:br>
            <a:endParaRPr dirty="0"/>
          </a:p>
          <a:p>
            <a:pPr lvl="0" indent="-317500">
              <a:lnSpc>
                <a:spcPct val="100000"/>
              </a:lnSpc>
              <a:buSzPts val="1400"/>
              <a:buFont typeface="Barlow Semi Condensed"/>
              <a:buChar char="●"/>
            </a:pPr>
            <a:r>
              <a:rPr lang="es-ES" dirty="0"/>
              <a:t>Buscador de Windows &gt; </a:t>
            </a:r>
            <a:r>
              <a:rPr lang="es-ES" b="1" dirty="0"/>
              <a:t>Windows PowerShell</a:t>
            </a:r>
            <a:r>
              <a:rPr lang="es-ES" dirty="0"/>
              <a:t> como </a:t>
            </a:r>
            <a:r>
              <a:rPr lang="es-ES" b="1" dirty="0"/>
              <a:t>administrador </a:t>
            </a:r>
            <a:r>
              <a:rPr lang="es-ES" dirty="0"/>
              <a:t>&gt; </a:t>
            </a:r>
            <a:r>
              <a:rPr lang="es-ES" b="1" i="1" dirty="0"/>
              <a:t>Set-</a:t>
            </a:r>
            <a:r>
              <a:rPr lang="es-ES" b="1" i="1" dirty="0" err="1"/>
              <a:t>ExecutionPolicy</a:t>
            </a:r>
            <a:r>
              <a:rPr lang="es-ES" b="1" i="1" dirty="0"/>
              <a:t> </a:t>
            </a:r>
            <a:r>
              <a:rPr lang="es-ES" b="1" i="1" dirty="0" err="1"/>
              <a:t>Unrestricted</a:t>
            </a:r>
            <a:endParaRPr dirty="0"/>
          </a:p>
          <a:p>
            <a:pPr marL="457200" lvl="0" indent="-317500" algn="l" rtl="0">
              <a:lnSpc>
                <a:spcPct val="100000"/>
              </a:lnSpc>
              <a:spcBef>
                <a:spcPts val="0"/>
              </a:spcBef>
              <a:spcAft>
                <a:spcPts val="0"/>
              </a:spcAft>
              <a:buSzPts val="1400"/>
              <a:buFont typeface="Barlow Semi Condensed"/>
              <a:buChar char="●"/>
            </a:pPr>
            <a:r>
              <a:rPr lang="es-ES" dirty="0"/>
              <a:t>Probamos otra vez y elegimos que queremos angular </a:t>
            </a:r>
            <a:r>
              <a:rPr lang="es-ES" dirty="0" err="1"/>
              <a:t>routing</a:t>
            </a:r>
            <a:r>
              <a:rPr lang="es-ES" dirty="0"/>
              <a:t> y elegimos de hoja de estilos el que más nos guste (yo he elegido </a:t>
            </a:r>
            <a:r>
              <a:rPr lang="es-ES" dirty="0" err="1"/>
              <a:t>scss</a:t>
            </a:r>
            <a:r>
              <a:rPr lang="es-ES" dirty="0"/>
              <a:t>)</a:t>
            </a:r>
            <a:endParaRPr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PEQUEÑOS PROBLEMAS</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xmlns="" id="{2E5B95EE-9755-447C-908D-E8C288C82996}"/>
              </a:ext>
            </a:extLst>
          </p:cNvPr>
          <p:cNvPicPr>
            <a:picLocks noChangeAspect="1"/>
          </p:cNvPicPr>
          <p:nvPr/>
        </p:nvPicPr>
        <p:blipFill>
          <a:blip r:embed="rId3"/>
          <a:stretch>
            <a:fillRect/>
          </a:stretch>
        </p:blipFill>
        <p:spPr>
          <a:xfrm>
            <a:off x="0" y="3150884"/>
            <a:ext cx="9144000" cy="2008661"/>
          </a:xfrm>
          <a:prstGeom prst="rect">
            <a:avLst/>
          </a:prstGeom>
        </p:spPr>
      </p:pic>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817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33"/>
          <p:cNvGrpSpPr/>
          <p:nvPr/>
        </p:nvGrpSpPr>
        <p:grpSpPr>
          <a:xfrm>
            <a:off x="6515110" y="3283400"/>
            <a:ext cx="4724668" cy="2964026"/>
            <a:chOff x="235075" y="777725"/>
            <a:chExt cx="7186900" cy="4132775"/>
          </a:xfrm>
        </p:grpSpPr>
        <p:sp>
          <p:nvSpPr>
            <p:cNvPr id="772" name="Google Shape;772;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3"/>
          <p:cNvGrpSpPr/>
          <p:nvPr/>
        </p:nvGrpSpPr>
        <p:grpSpPr>
          <a:xfrm rot="9888019">
            <a:off x="-868165" y="-1922753"/>
            <a:ext cx="9838050" cy="5657699"/>
            <a:chOff x="235075" y="777725"/>
            <a:chExt cx="7186900" cy="4132775"/>
          </a:xfrm>
        </p:grpSpPr>
        <p:sp>
          <p:nvSpPr>
            <p:cNvPr id="775" name="Google Shape;775;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3"/>
          <p:cNvGrpSpPr/>
          <p:nvPr/>
        </p:nvGrpSpPr>
        <p:grpSpPr>
          <a:xfrm>
            <a:off x="6871163" y="4369546"/>
            <a:ext cx="1252756" cy="791730"/>
            <a:chOff x="209625" y="551300"/>
            <a:chExt cx="7170900" cy="4592400"/>
          </a:xfrm>
        </p:grpSpPr>
        <p:sp>
          <p:nvSpPr>
            <p:cNvPr id="778" name="Google Shape;778;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3"/>
          <p:cNvGrpSpPr/>
          <p:nvPr/>
        </p:nvGrpSpPr>
        <p:grpSpPr>
          <a:xfrm>
            <a:off x="95250" y="1571625"/>
            <a:ext cx="2613225" cy="5224650"/>
            <a:chOff x="2499325" y="238125"/>
            <a:chExt cx="2613225" cy="5224650"/>
          </a:xfrm>
        </p:grpSpPr>
        <p:sp>
          <p:nvSpPr>
            <p:cNvPr id="875" name="Google Shape;875;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33"/>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t>—</a:t>
            </a:r>
            <a:r>
              <a:rPr lang="es-ES" sz="1400" dirty="0"/>
              <a:t>ANGULAR CLI</a:t>
            </a:r>
            <a:endParaRPr sz="1400" dirty="0"/>
          </a:p>
        </p:txBody>
      </p:sp>
      <p:sp>
        <p:nvSpPr>
          <p:cNvPr id="878" name="Google Shape;878;p33"/>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¿Ya esta? ¿Pero como vemos nuestra página en el navegador?</a:t>
            </a:r>
          </a:p>
          <a:p>
            <a:pPr marL="0" lvl="0" indent="0" algn="ctr" rtl="0">
              <a:spcBef>
                <a:spcPts val="0"/>
              </a:spcBef>
              <a:spcAft>
                <a:spcPts val="0"/>
              </a:spcAft>
              <a:buNone/>
            </a:pPr>
            <a:endParaRPr lang="es-ES" sz="2000" dirty="0"/>
          </a:p>
          <a:p>
            <a:pPr marL="0" lvl="0" indent="0"/>
            <a:r>
              <a:rPr lang="es-ES" sz="2000" b="1" dirty="0" err="1"/>
              <a:t>npm</a:t>
            </a:r>
            <a:r>
              <a:rPr lang="es-ES" sz="2000" b="1" dirty="0"/>
              <a:t> </a:t>
            </a:r>
            <a:r>
              <a:rPr lang="es-ES" sz="2000" b="1" dirty="0" err="1"/>
              <a:t>start</a:t>
            </a:r>
            <a:endParaRPr lang="es-ES" sz="2000" b="1" dirty="0"/>
          </a:p>
          <a:p>
            <a:pPr marL="0" lvl="0" indent="0"/>
            <a:r>
              <a:rPr lang="es-ES" sz="2000" b="1" dirty="0"/>
              <a:t>ng </a:t>
            </a:r>
            <a:r>
              <a:rPr lang="es-ES" sz="2000" b="1" dirty="0" err="1"/>
              <a:t>serve</a:t>
            </a:r>
            <a:endParaRPr lang="es-ES" sz="2000" b="1" dirty="0"/>
          </a:p>
          <a:p>
            <a:pPr marL="0" lvl="0" indent="0"/>
            <a:r>
              <a:rPr lang="es-ES" sz="2000" b="1" dirty="0"/>
              <a:t>ng </a:t>
            </a:r>
            <a:r>
              <a:rPr lang="es-ES" sz="2000" b="1" dirty="0" err="1"/>
              <a:t>serve</a:t>
            </a:r>
            <a:r>
              <a:rPr lang="es-ES" sz="2000" b="1" dirty="0"/>
              <a:t> --open --</a:t>
            </a:r>
            <a:r>
              <a:rPr lang="es-ES" sz="2000" b="1" dirty="0" err="1"/>
              <a:t>port</a:t>
            </a:r>
            <a:r>
              <a:rPr lang="es-ES" sz="2000" b="1" dirty="0"/>
              <a:t>=</a:t>
            </a:r>
            <a:r>
              <a:rPr lang="es-ES" sz="2000" b="1" dirty="0" err="1"/>
              <a:t>numeroPuerto</a:t>
            </a:r>
            <a:endParaRPr sz="2000" b="1" dirty="0"/>
          </a:p>
        </p:txBody>
      </p:sp>
      <p:sp>
        <p:nvSpPr>
          <p:cNvPr id="879" name="Google Shape;879;p33"/>
          <p:cNvSpPr/>
          <p:nvPr/>
        </p:nvSpPr>
        <p:spPr>
          <a:xfrm>
            <a:off x="4219725" y="2944200"/>
            <a:ext cx="657300" cy="744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33"/>
          <p:cNvGrpSpPr/>
          <p:nvPr/>
        </p:nvGrpSpPr>
        <p:grpSpPr>
          <a:xfrm>
            <a:off x="7455695" y="-172889"/>
            <a:ext cx="2083741" cy="1263173"/>
            <a:chOff x="5079970" y="902911"/>
            <a:chExt cx="2083741" cy="1263173"/>
          </a:xfrm>
        </p:grpSpPr>
        <p:sp>
          <p:nvSpPr>
            <p:cNvPr id="881" name="Google Shape;881;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516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33"/>
          <p:cNvGrpSpPr/>
          <p:nvPr/>
        </p:nvGrpSpPr>
        <p:grpSpPr>
          <a:xfrm>
            <a:off x="6515110" y="3283400"/>
            <a:ext cx="4724668" cy="2964026"/>
            <a:chOff x="235075" y="777725"/>
            <a:chExt cx="7186900" cy="4132775"/>
          </a:xfrm>
        </p:grpSpPr>
        <p:sp>
          <p:nvSpPr>
            <p:cNvPr id="772" name="Google Shape;772;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3"/>
          <p:cNvGrpSpPr/>
          <p:nvPr/>
        </p:nvGrpSpPr>
        <p:grpSpPr>
          <a:xfrm rot="9888019">
            <a:off x="-868165" y="-1922753"/>
            <a:ext cx="9838050" cy="5657699"/>
            <a:chOff x="235075" y="777725"/>
            <a:chExt cx="7186900" cy="4132775"/>
          </a:xfrm>
        </p:grpSpPr>
        <p:sp>
          <p:nvSpPr>
            <p:cNvPr id="775" name="Google Shape;775;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3"/>
          <p:cNvGrpSpPr/>
          <p:nvPr/>
        </p:nvGrpSpPr>
        <p:grpSpPr>
          <a:xfrm>
            <a:off x="6871163" y="4369546"/>
            <a:ext cx="1252756" cy="791730"/>
            <a:chOff x="209625" y="551300"/>
            <a:chExt cx="7170900" cy="4592400"/>
          </a:xfrm>
        </p:grpSpPr>
        <p:sp>
          <p:nvSpPr>
            <p:cNvPr id="778" name="Google Shape;778;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3"/>
          <p:cNvGrpSpPr/>
          <p:nvPr/>
        </p:nvGrpSpPr>
        <p:grpSpPr>
          <a:xfrm>
            <a:off x="95250" y="1571625"/>
            <a:ext cx="2613225" cy="5224650"/>
            <a:chOff x="2499325" y="238125"/>
            <a:chExt cx="2613225" cy="5224650"/>
          </a:xfrm>
        </p:grpSpPr>
        <p:sp>
          <p:nvSpPr>
            <p:cNvPr id="875" name="Google Shape;875;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33"/>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t>—</a:t>
            </a:r>
            <a:r>
              <a:rPr lang="es-ES" sz="1400" dirty="0"/>
              <a:t>ANGULAR CLI</a:t>
            </a:r>
            <a:endParaRPr sz="1400" dirty="0"/>
          </a:p>
        </p:txBody>
      </p:sp>
      <p:sp>
        <p:nvSpPr>
          <p:cNvPr id="878" name="Google Shape;878;p33"/>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¿Ya esta? ¿Pero como vemos nuestra página en el navegador?</a:t>
            </a:r>
          </a:p>
          <a:p>
            <a:pPr marL="0" lvl="0" indent="0" algn="ctr" rtl="0">
              <a:spcBef>
                <a:spcPts val="0"/>
              </a:spcBef>
              <a:spcAft>
                <a:spcPts val="0"/>
              </a:spcAft>
              <a:buNone/>
            </a:pPr>
            <a:endParaRPr lang="es-ES" sz="2000" dirty="0"/>
          </a:p>
          <a:p>
            <a:pPr marL="0" lvl="0" indent="0"/>
            <a:r>
              <a:rPr lang="es-ES" sz="2000" b="1" dirty="0" err="1"/>
              <a:t>npm</a:t>
            </a:r>
            <a:r>
              <a:rPr lang="es-ES" sz="2000" b="1" dirty="0"/>
              <a:t> </a:t>
            </a:r>
            <a:r>
              <a:rPr lang="es-ES" sz="2000" b="1" dirty="0" err="1"/>
              <a:t>start</a:t>
            </a:r>
            <a:endParaRPr lang="es-ES" sz="2000" b="1" dirty="0"/>
          </a:p>
          <a:p>
            <a:pPr marL="0" lvl="0" indent="0"/>
            <a:r>
              <a:rPr lang="es-ES" sz="2000" b="1" dirty="0"/>
              <a:t>ng </a:t>
            </a:r>
            <a:r>
              <a:rPr lang="es-ES" sz="2000" b="1" dirty="0" err="1"/>
              <a:t>serve</a:t>
            </a:r>
            <a:endParaRPr lang="es-ES" sz="2000" b="1" dirty="0"/>
          </a:p>
          <a:p>
            <a:pPr marL="0" lvl="0" indent="0"/>
            <a:r>
              <a:rPr lang="es-ES" sz="2000" b="1" dirty="0"/>
              <a:t>ng </a:t>
            </a:r>
            <a:r>
              <a:rPr lang="es-ES" sz="2000" b="1" dirty="0" err="1"/>
              <a:t>serve</a:t>
            </a:r>
            <a:r>
              <a:rPr lang="es-ES" sz="2000" b="1" dirty="0"/>
              <a:t> --open --</a:t>
            </a:r>
            <a:r>
              <a:rPr lang="es-ES" sz="2000" b="1" dirty="0" err="1"/>
              <a:t>port</a:t>
            </a:r>
            <a:r>
              <a:rPr lang="es-ES" sz="2000" b="1" dirty="0"/>
              <a:t>=</a:t>
            </a:r>
            <a:r>
              <a:rPr lang="es-ES" sz="2000" b="1" dirty="0" err="1"/>
              <a:t>numeroPuerto</a:t>
            </a:r>
            <a:endParaRPr sz="2000" b="1" dirty="0"/>
          </a:p>
        </p:txBody>
      </p:sp>
      <p:sp>
        <p:nvSpPr>
          <p:cNvPr id="879" name="Google Shape;879;p33"/>
          <p:cNvSpPr/>
          <p:nvPr/>
        </p:nvSpPr>
        <p:spPr>
          <a:xfrm>
            <a:off x="4219725" y="2944200"/>
            <a:ext cx="657300" cy="744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33"/>
          <p:cNvGrpSpPr/>
          <p:nvPr/>
        </p:nvGrpSpPr>
        <p:grpSpPr>
          <a:xfrm>
            <a:off x="7455695" y="-172889"/>
            <a:ext cx="2083741" cy="1263173"/>
            <a:chOff x="5079970" y="902911"/>
            <a:chExt cx="2083741" cy="1263173"/>
          </a:xfrm>
        </p:grpSpPr>
        <p:sp>
          <p:nvSpPr>
            <p:cNvPr id="881" name="Google Shape;881;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548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36"/>
          <p:cNvGrpSpPr/>
          <p:nvPr/>
        </p:nvGrpSpPr>
        <p:grpSpPr>
          <a:xfrm>
            <a:off x="4234241" y="-515851"/>
            <a:ext cx="1776257" cy="2443749"/>
            <a:chOff x="1913725" y="238075"/>
            <a:chExt cx="3807625" cy="5238475"/>
          </a:xfrm>
        </p:grpSpPr>
        <p:sp>
          <p:nvSpPr>
            <p:cNvPr id="1096" name="Google Shape;1096;p36"/>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6"/>
          <p:cNvSpPr/>
          <p:nvPr/>
        </p:nvSpPr>
        <p:spPr>
          <a:xfrm>
            <a:off x="4010100" y="685300"/>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6"/>
          <p:cNvGrpSpPr/>
          <p:nvPr/>
        </p:nvGrpSpPr>
        <p:grpSpPr>
          <a:xfrm rot="5400000">
            <a:off x="-2275431" y="-819560"/>
            <a:ext cx="8953931" cy="5412446"/>
            <a:chOff x="238125" y="693075"/>
            <a:chExt cx="7137450" cy="4314425"/>
          </a:xfrm>
        </p:grpSpPr>
        <p:sp>
          <p:nvSpPr>
            <p:cNvPr id="1120" name="Google Shape;1120;p36"/>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6"/>
          <p:cNvSpPr/>
          <p:nvPr/>
        </p:nvSpPr>
        <p:spPr>
          <a:xfrm>
            <a:off x="4010100" y="2773513"/>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36"/>
          <p:cNvGrpSpPr/>
          <p:nvPr/>
        </p:nvGrpSpPr>
        <p:grpSpPr>
          <a:xfrm rot="-816911">
            <a:off x="-1399103" y="1807642"/>
            <a:ext cx="2613229" cy="5224657"/>
            <a:chOff x="2499325" y="238125"/>
            <a:chExt cx="2613225" cy="5224650"/>
          </a:xfrm>
        </p:grpSpPr>
        <p:sp>
          <p:nvSpPr>
            <p:cNvPr id="1124" name="Google Shape;1124;p36"/>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36"/>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smtClean="0">
                <a:solidFill>
                  <a:srgbClr val="FAE1C8"/>
                </a:solidFill>
              </a:rPr>
              <a:t>F</a:t>
            </a:r>
            <a:r>
              <a:rPr lang="es" dirty="0" smtClean="0">
                <a:solidFill>
                  <a:srgbClr val="FAE1C8"/>
                </a:solidFill>
              </a:rPr>
              <a:t>icheros de interés</a:t>
            </a:r>
            <a:endParaRPr dirty="0">
              <a:solidFill>
                <a:srgbClr val="FAE1C8"/>
              </a:solidFill>
            </a:endParaRPr>
          </a:p>
        </p:txBody>
      </p:sp>
      <p:sp>
        <p:nvSpPr>
          <p:cNvPr id="1127" name="Google Shape;1127;p36"/>
          <p:cNvSpPr txBox="1">
            <a:spLocks noGrp="1"/>
          </p:cNvSpPr>
          <p:nvPr>
            <p:ph type="ctrTitle"/>
          </p:nvPr>
        </p:nvSpPr>
        <p:spPr>
          <a:xfrm flipH="1">
            <a:off x="5213413" y="697076"/>
            <a:ext cx="31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Root HTML – index.html</a:t>
            </a:r>
            <a:endParaRPr dirty="0"/>
          </a:p>
        </p:txBody>
      </p:sp>
      <p:sp>
        <p:nvSpPr>
          <p:cNvPr id="1128" name="Google Shape;1128;p36"/>
          <p:cNvSpPr txBox="1">
            <a:spLocks noGrp="1"/>
          </p:cNvSpPr>
          <p:nvPr>
            <p:ph type="subTitle" idx="1"/>
          </p:nvPr>
        </p:nvSpPr>
        <p:spPr>
          <a:xfrm flipH="1">
            <a:off x="5210375" y="1177588"/>
            <a:ext cx="3078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Nuestro fichero index.html es la puerta de entrada a nuestra aplicación de Angular</a:t>
            </a:r>
            <a:endParaRPr dirty="0"/>
          </a:p>
        </p:txBody>
      </p:sp>
      <p:sp>
        <p:nvSpPr>
          <p:cNvPr id="1129" name="Google Shape;1129;p36"/>
          <p:cNvSpPr txBox="1">
            <a:spLocks noGrp="1"/>
          </p:cNvSpPr>
          <p:nvPr>
            <p:ph type="ctrTitle" idx="2"/>
          </p:nvPr>
        </p:nvSpPr>
        <p:spPr>
          <a:xfrm flipH="1">
            <a:off x="5213425" y="2773526"/>
            <a:ext cx="31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Punto de entrada – main.ts</a:t>
            </a:r>
            <a:endParaRPr dirty="0"/>
          </a:p>
        </p:txBody>
      </p:sp>
      <p:sp>
        <p:nvSpPr>
          <p:cNvPr id="1130" name="Google Shape;1130;p36"/>
          <p:cNvSpPr txBox="1">
            <a:spLocks noGrp="1"/>
          </p:cNvSpPr>
          <p:nvPr>
            <p:ph type="subTitle" idx="3"/>
          </p:nvPr>
        </p:nvSpPr>
        <p:spPr>
          <a:xfrm flipH="1">
            <a:off x="5210366" y="3254038"/>
            <a:ext cx="3078600" cy="921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Antes de incializar angular en nuestro proyecto pasa por este fichero. Es raro que tengamos que tocarlo a no ser que queramos cambios en la preinicialización de nuestro proyecto</a:t>
            </a:r>
            <a:endParaRPr dirty="0"/>
          </a:p>
        </p:txBody>
      </p:sp>
      <p:sp>
        <p:nvSpPr>
          <p:cNvPr id="1131" name="Google Shape;1131;p36"/>
          <p:cNvSpPr/>
          <p:nvPr/>
        </p:nvSpPr>
        <p:spPr>
          <a:xfrm>
            <a:off x="4399550" y="1272400"/>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399550" y="3348703"/>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6"/>
          <p:cNvGrpSpPr/>
          <p:nvPr/>
        </p:nvGrpSpPr>
        <p:grpSpPr>
          <a:xfrm>
            <a:off x="4537834" y="1410848"/>
            <a:ext cx="231619" cy="231320"/>
            <a:chOff x="5053900" y="2021500"/>
            <a:chExt cx="483750" cy="483125"/>
          </a:xfrm>
        </p:grpSpPr>
        <p:sp>
          <p:nvSpPr>
            <p:cNvPr id="1134"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5"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6"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7"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8"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9"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0"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1"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 name="Google Shape;1133;p36"/>
          <p:cNvGrpSpPr/>
          <p:nvPr/>
        </p:nvGrpSpPr>
        <p:grpSpPr>
          <a:xfrm>
            <a:off x="4537267" y="3487143"/>
            <a:ext cx="231619" cy="231320"/>
            <a:chOff x="5053900" y="2021500"/>
            <a:chExt cx="483750" cy="483125"/>
          </a:xfrm>
        </p:grpSpPr>
        <p:sp>
          <p:nvSpPr>
            <p:cNvPr id="56"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9"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0"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1"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2"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3"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ext uri="{BB962C8B-B14F-4D97-AF65-F5344CB8AC3E}">
        <p14:creationId xmlns:p14="http://schemas.microsoft.com/office/powerpoint/2010/main" val="3921750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36"/>
          <p:cNvGrpSpPr/>
          <p:nvPr/>
        </p:nvGrpSpPr>
        <p:grpSpPr>
          <a:xfrm>
            <a:off x="4234241" y="-515851"/>
            <a:ext cx="1776257" cy="2443749"/>
            <a:chOff x="1913725" y="238075"/>
            <a:chExt cx="3807625" cy="5238475"/>
          </a:xfrm>
        </p:grpSpPr>
        <p:sp>
          <p:nvSpPr>
            <p:cNvPr id="1096" name="Google Shape;1096;p36"/>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6"/>
          <p:cNvSpPr/>
          <p:nvPr/>
        </p:nvSpPr>
        <p:spPr>
          <a:xfrm>
            <a:off x="4010100" y="685300"/>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6"/>
          <p:cNvGrpSpPr/>
          <p:nvPr/>
        </p:nvGrpSpPr>
        <p:grpSpPr>
          <a:xfrm rot="5400000">
            <a:off x="-2275431" y="-819560"/>
            <a:ext cx="8953931" cy="5412446"/>
            <a:chOff x="238125" y="693075"/>
            <a:chExt cx="7137450" cy="4314425"/>
          </a:xfrm>
        </p:grpSpPr>
        <p:sp>
          <p:nvSpPr>
            <p:cNvPr id="1120" name="Google Shape;1120;p36"/>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6"/>
          <p:cNvSpPr/>
          <p:nvPr/>
        </p:nvSpPr>
        <p:spPr>
          <a:xfrm>
            <a:off x="4010100" y="2773513"/>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36"/>
          <p:cNvGrpSpPr/>
          <p:nvPr/>
        </p:nvGrpSpPr>
        <p:grpSpPr>
          <a:xfrm rot="-816911">
            <a:off x="-1399103" y="1807642"/>
            <a:ext cx="2613229" cy="5224657"/>
            <a:chOff x="2499325" y="238125"/>
            <a:chExt cx="2613225" cy="5224650"/>
          </a:xfrm>
        </p:grpSpPr>
        <p:sp>
          <p:nvSpPr>
            <p:cNvPr id="1124" name="Google Shape;1124;p36"/>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36"/>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smtClean="0">
                <a:solidFill>
                  <a:srgbClr val="FAE1C8"/>
                </a:solidFill>
              </a:rPr>
              <a:t>F</a:t>
            </a:r>
            <a:r>
              <a:rPr lang="es" dirty="0" smtClean="0">
                <a:solidFill>
                  <a:srgbClr val="FAE1C8"/>
                </a:solidFill>
              </a:rPr>
              <a:t>icheros de interés</a:t>
            </a:r>
            <a:endParaRPr dirty="0">
              <a:solidFill>
                <a:srgbClr val="FAE1C8"/>
              </a:solidFill>
            </a:endParaRPr>
          </a:p>
        </p:txBody>
      </p:sp>
      <p:sp>
        <p:nvSpPr>
          <p:cNvPr id="1127" name="Google Shape;1127;p36"/>
          <p:cNvSpPr txBox="1">
            <a:spLocks noGrp="1"/>
          </p:cNvSpPr>
          <p:nvPr>
            <p:ph type="ctrTitle"/>
          </p:nvPr>
        </p:nvSpPr>
        <p:spPr>
          <a:xfrm flipH="1">
            <a:off x="5209587" y="811301"/>
            <a:ext cx="3439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Módulo principal– app.module.ts</a:t>
            </a:r>
            <a:endParaRPr dirty="0"/>
          </a:p>
        </p:txBody>
      </p:sp>
      <p:sp>
        <p:nvSpPr>
          <p:cNvPr id="1128" name="Google Shape;1128;p36"/>
          <p:cNvSpPr txBox="1">
            <a:spLocks noGrp="1"/>
          </p:cNvSpPr>
          <p:nvPr>
            <p:ph type="subTitle" idx="1"/>
          </p:nvPr>
        </p:nvSpPr>
        <p:spPr>
          <a:xfrm flipH="1">
            <a:off x="5194658" y="1346335"/>
            <a:ext cx="3078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Nuestro fichero index.html es la puerta de entrada a nuestra aplicación de Angular</a:t>
            </a:r>
            <a:endParaRPr dirty="0"/>
          </a:p>
        </p:txBody>
      </p:sp>
      <p:sp>
        <p:nvSpPr>
          <p:cNvPr id="1129" name="Google Shape;1129;p36"/>
          <p:cNvSpPr txBox="1">
            <a:spLocks noGrp="1"/>
          </p:cNvSpPr>
          <p:nvPr>
            <p:ph type="ctrTitle" idx="2"/>
          </p:nvPr>
        </p:nvSpPr>
        <p:spPr>
          <a:xfrm flipH="1">
            <a:off x="5209587" y="2924914"/>
            <a:ext cx="31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Root component– AppComponent</a:t>
            </a:r>
            <a:endParaRPr dirty="0"/>
          </a:p>
        </p:txBody>
      </p:sp>
      <p:sp>
        <p:nvSpPr>
          <p:cNvPr id="1130" name="Google Shape;1130;p36"/>
          <p:cNvSpPr txBox="1">
            <a:spLocks noGrp="1"/>
          </p:cNvSpPr>
          <p:nvPr>
            <p:ph type="subTitle" idx="3"/>
          </p:nvPr>
        </p:nvSpPr>
        <p:spPr>
          <a:xfrm flipH="1">
            <a:off x="5172501" y="3480615"/>
            <a:ext cx="3078600" cy="921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Componente principal, el base del proyecto</a:t>
            </a:r>
            <a:endParaRPr dirty="0"/>
          </a:p>
        </p:txBody>
      </p:sp>
      <p:sp>
        <p:nvSpPr>
          <p:cNvPr id="1131" name="Google Shape;1131;p36"/>
          <p:cNvSpPr/>
          <p:nvPr/>
        </p:nvSpPr>
        <p:spPr>
          <a:xfrm>
            <a:off x="4399550" y="1272400"/>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399550" y="3348703"/>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6"/>
          <p:cNvGrpSpPr/>
          <p:nvPr/>
        </p:nvGrpSpPr>
        <p:grpSpPr>
          <a:xfrm>
            <a:off x="4537834" y="1410848"/>
            <a:ext cx="231619" cy="231320"/>
            <a:chOff x="5053900" y="2021500"/>
            <a:chExt cx="483750" cy="483125"/>
          </a:xfrm>
        </p:grpSpPr>
        <p:sp>
          <p:nvSpPr>
            <p:cNvPr id="1134"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5"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6"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7"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8"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9"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0"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1"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 name="Google Shape;1133;p36"/>
          <p:cNvGrpSpPr/>
          <p:nvPr/>
        </p:nvGrpSpPr>
        <p:grpSpPr>
          <a:xfrm>
            <a:off x="4537267" y="3487143"/>
            <a:ext cx="231619" cy="231320"/>
            <a:chOff x="5053900" y="2021500"/>
            <a:chExt cx="483750" cy="483125"/>
          </a:xfrm>
        </p:grpSpPr>
        <p:sp>
          <p:nvSpPr>
            <p:cNvPr id="56"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9"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0"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1"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2"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3"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ext uri="{BB962C8B-B14F-4D97-AF65-F5344CB8AC3E}">
        <p14:creationId xmlns:p14="http://schemas.microsoft.com/office/powerpoint/2010/main" val="812672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pp.module.ts</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2676113" y="2035000"/>
            <a:ext cx="3826761" cy="3135000"/>
          </a:xfrm>
          <a:prstGeom prst="rect">
            <a:avLst/>
          </a:prstGeom>
        </p:spPr>
      </p:pic>
    </p:spTree>
    <p:extLst>
      <p:ext uri="{BB962C8B-B14F-4D97-AF65-F5344CB8AC3E}">
        <p14:creationId xmlns:p14="http://schemas.microsoft.com/office/powerpoint/2010/main" val="330471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1520183"/>
            <a:ext cx="5598000" cy="3649817"/>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52425" y="1589887"/>
            <a:ext cx="4675800" cy="310849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dirty="0" smtClean="0"/>
              <a:t>declarations</a:t>
            </a:r>
            <a:r>
              <a:rPr lang="es" dirty="0"/>
              <a:t/>
            </a:r>
            <a:br>
              <a:rPr lang="es" dirty="0"/>
            </a:br>
            <a:endParaRPr dirty="0"/>
          </a:p>
          <a:p>
            <a:pPr marL="457200" lvl="0" indent="-317500" algn="l" rtl="0">
              <a:lnSpc>
                <a:spcPct val="100000"/>
              </a:lnSpc>
              <a:spcBef>
                <a:spcPts val="0"/>
              </a:spcBef>
              <a:spcAft>
                <a:spcPts val="0"/>
              </a:spcAft>
              <a:buSzPts val="1400"/>
              <a:buFont typeface="Barlow Semi Condensed"/>
              <a:buChar char="●"/>
            </a:pPr>
            <a:r>
              <a:rPr lang="es-ES" dirty="0" smtClean="0"/>
              <a:t>Definen aquellos componentes que se han creado y que tienen permitido su uso en el </a:t>
            </a:r>
            <a:r>
              <a:rPr lang="es-ES" dirty="0" err="1" smtClean="0"/>
              <a:t>scope</a:t>
            </a:r>
            <a:r>
              <a:rPr lang="es-ES" dirty="0" smtClean="0"/>
              <a:t> del HTML incluido en este modulo</a:t>
            </a:r>
            <a:endParaRPr dirty="0"/>
          </a:p>
          <a:p>
            <a:pPr marL="457200" lvl="0" indent="-317500" algn="l" rtl="0">
              <a:lnSpc>
                <a:spcPct val="100000"/>
              </a:lnSpc>
              <a:spcBef>
                <a:spcPts val="0"/>
              </a:spcBef>
              <a:spcAft>
                <a:spcPts val="0"/>
              </a:spcAft>
              <a:buSzPts val="1400"/>
              <a:buFont typeface="Barlow Semi Condensed"/>
              <a:buChar char="●"/>
            </a:pPr>
            <a:r>
              <a:rPr lang="es-ES" dirty="0" smtClean="0"/>
              <a:t>Cualquier componente tiene que ser declarado antes de poder ser utilizado.</a:t>
            </a:r>
            <a:endParaRPr lang="es-ES" dirty="0"/>
          </a:p>
          <a:p>
            <a:pPr marL="0" lvl="0" indent="0">
              <a:lnSpc>
                <a:spcPct val="100000"/>
              </a:lnSpc>
              <a:buClr>
                <a:schemeClr val="dk1"/>
              </a:buClr>
              <a:buSzPts val="1100"/>
              <a:buNone/>
            </a:pPr>
            <a:r>
              <a:rPr lang="es-ES" b="1" dirty="0" err="1" smtClean="0"/>
              <a:t>imports</a:t>
            </a:r>
            <a:r>
              <a:rPr lang="es-ES" dirty="0"/>
              <a:t/>
            </a:r>
            <a:br>
              <a:rPr lang="es-ES" dirty="0"/>
            </a:br>
            <a:endParaRPr lang="es-ES" dirty="0"/>
          </a:p>
          <a:p>
            <a:pPr lvl="0" indent="-317500">
              <a:lnSpc>
                <a:spcPct val="100000"/>
              </a:lnSpc>
              <a:buSzPts val="1400"/>
              <a:buFont typeface="Barlow Semi Condensed"/>
              <a:buChar char="●"/>
            </a:pPr>
            <a:r>
              <a:rPr lang="es-ES" dirty="0" smtClean="0"/>
              <a:t>Sirve para traerte y utilizar otros módulos ya creados con sus componentes, servicios, pipes, etc..</a:t>
            </a:r>
          </a:p>
          <a:p>
            <a:pPr marL="0" lvl="0" indent="0">
              <a:lnSpc>
                <a:spcPct val="100000"/>
              </a:lnSpc>
              <a:buClr>
                <a:schemeClr val="dk1"/>
              </a:buClr>
              <a:buSzPts val="1100"/>
              <a:buNone/>
            </a:pPr>
            <a:r>
              <a:rPr lang="es-ES" b="1" dirty="0" err="1" smtClean="0"/>
              <a:t>providers</a:t>
            </a:r>
            <a:r>
              <a:rPr lang="es-ES" dirty="0"/>
              <a:t/>
            </a:r>
            <a:br>
              <a:rPr lang="es-ES" dirty="0"/>
            </a:br>
            <a:endParaRPr lang="es-ES" dirty="0"/>
          </a:p>
          <a:p>
            <a:pPr lvl="0" indent="-317500">
              <a:lnSpc>
                <a:spcPct val="100000"/>
              </a:lnSpc>
              <a:buSzPts val="1400"/>
              <a:buFont typeface="Barlow Semi Condensed"/>
              <a:buChar char="●"/>
            </a:pPr>
            <a:r>
              <a:rPr lang="es-ES" dirty="0" smtClean="0"/>
              <a:t>Para servicios, pipes, etc… y poder utilizarlos en las vistas y los controladores</a:t>
            </a:r>
          </a:p>
          <a:p>
            <a:pPr marL="0" lvl="0" indent="0">
              <a:lnSpc>
                <a:spcPct val="100000"/>
              </a:lnSpc>
              <a:buClr>
                <a:schemeClr val="dk1"/>
              </a:buClr>
              <a:buSzPts val="1100"/>
              <a:buNone/>
            </a:pPr>
            <a:r>
              <a:rPr lang="es-ES" b="1" dirty="0" err="1" smtClean="0"/>
              <a:t>bootstrap</a:t>
            </a:r>
            <a:r>
              <a:rPr lang="es-ES" dirty="0" smtClean="0"/>
              <a:t/>
            </a:r>
            <a:br>
              <a:rPr lang="es-ES" dirty="0" smtClean="0"/>
            </a:br>
            <a:endParaRPr lang="es-ES" dirty="0" smtClean="0"/>
          </a:p>
          <a:p>
            <a:pPr lvl="0" indent="-317500">
              <a:lnSpc>
                <a:spcPct val="100000"/>
              </a:lnSpc>
              <a:buSzPts val="1400"/>
              <a:buFont typeface="Barlow Semi Condensed"/>
              <a:buChar char="●"/>
            </a:pPr>
            <a:r>
              <a:rPr lang="es-ES" dirty="0" smtClean="0"/>
              <a:t>Define el componente que sirve de puerta de entrada a nuestra aplicación.</a:t>
            </a:r>
            <a:endParaRPr lang="es-ES"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pp.module.ts</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33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34100" y="2403800"/>
            <a:ext cx="4675800" cy="12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t>Do you know what helps you make your point clear? Lists like this:</a:t>
            </a:r>
            <a:br>
              <a:rPr lang="es" dirty="0"/>
            </a:br>
            <a:endParaRPr dirty="0"/>
          </a:p>
          <a:p>
            <a:pPr marL="457200" lvl="0" indent="-317500" algn="l" rtl="0">
              <a:lnSpc>
                <a:spcPct val="100000"/>
              </a:lnSpc>
              <a:spcBef>
                <a:spcPts val="0"/>
              </a:spcBef>
              <a:spcAft>
                <a:spcPts val="0"/>
              </a:spcAft>
              <a:buSzPts val="1400"/>
              <a:buFont typeface="Barlow Semi Condensed"/>
              <a:buChar char="●"/>
            </a:pPr>
            <a:r>
              <a:rPr lang="es" dirty="0"/>
              <a:t>Because they’re simple </a:t>
            </a:r>
            <a:endParaRPr dirty="0"/>
          </a:p>
          <a:p>
            <a:pPr marL="457200" lvl="0" indent="-317500" algn="l" rtl="0">
              <a:lnSpc>
                <a:spcPct val="100000"/>
              </a:lnSpc>
              <a:spcBef>
                <a:spcPts val="0"/>
              </a:spcBef>
              <a:spcAft>
                <a:spcPts val="0"/>
              </a:spcAft>
              <a:buSzPts val="1400"/>
              <a:buFont typeface="Barlow Semi Condensed"/>
              <a:buChar char="●"/>
            </a:pPr>
            <a:r>
              <a:rPr lang="es" dirty="0"/>
              <a:t>You can organize your ideas clearly</a:t>
            </a:r>
            <a:endParaRPr dirty="0"/>
          </a:p>
          <a:p>
            <a:pPr marL="457200" lvl="0" indent="-317500" algn="l" rtl="0">
              <a:lnSpc>
                <a:spcPct val="100000"/>
              </a:lnSpc>
              <a:spcBef>
                <a:spcPts val="0"/>
              </a:spcBef>
              <a:spcAft>
                <a:spcPts val="0"/>
              </a:spcAft>
              <a:buSzPts val="1400"/>
              <a:buFont typeface="Barlow Semi Condensed"/>
              <a:buChar char="●"/>
            </a:pPr>
            <a:r>
              <a:rPr lang="es" dirty="0"/>
              <a:t>And because you’ll never forget to buy milk!</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s" dirty="0"/>
              <a:t>And the most important thing: the audience won’t miss the point of your presentation</a:t>
            </a:r>
            <a:endParaRPr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pp.component</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1478088" y="2047335"/>
            <a:ext cx="6030390" cy="3104402"/>
          </a:xfrm>
          <a:prstGeom prst="rect">
            <a:avLst/>
          </a:prstGeom>
        </p:spPr>
      </p:pic>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183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07204" y="2272886"/>
            <a:ext cx="4675800" cy="306414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b="1" dirty="0" smtClean="0"/>
              <a:t>Elementos del mismo</a:t>
            </a:r>
            <a:r>
              <a:rPr lang="es" b="1" dirty="0" smtClean="0"/>
              <a:t>:</a:t>
            </a:r>
            <a:r>
              <a:rPr lang="es" dirty="0"/>
              <a:t/>
            </a:r>
            <a:br>
              <a:rPr lang="es" dirty="0"/>
            </a:br>
            <a:endParaRPr dirty="0"/>
          </a:p>
          <a:p>
            <a:pPr lvl="0" indent="-317500">
              <a:lnSpc>
                <a:spcPct val="100000"/>
              </a:lnSpc>
              <a:buSzPts val="1400"/>
              <a:buFont typeface="Barlow Semi Condensed"/>
              <a:buChar char="●"/>
            </a:pPr>
            <a:r>
              <a:rPr lang="es-ES" b="1" dirty="0"/>
              <a:t>s</a:t>
            </a:r>
            <a:r>
              <a:rPr lang="es" b="1" dirty="0" smtClean="0"/>
              <a:t>elector: </a:t>
            </a:r>
            <a:r>
              <a:rPr lang="es-ES" dirty="0" smtClean="0"/>
              <a:t>Etiqueta para usar el componente en el </a:t>
            </a:r>
            <a:r>
              <a:rPr lang="es-ES" dirty="0" err="1" smtClean="0"/>
              <a:t>html</a:t>
            </a:r>
            <a:endParaRPr dirty="0"/>
          </a:p>
          <a:p>
            <a:pPr marL="457200" lvl="0" indent="-317500" algn="l" rtl="0">
              <a:lnSpc>
                <a:spcPct val="100000"/>
              </a:lnSpc>
              <a:spcBef>
                <a:spcPts val="0"/>
              </a:spcBef>
              <a:spcAft>
                <a:spcPts val="0"/>
              </a:spcAft>
              <a:buSzPts val="1400"/>
              <a:buFont typeface="Barlow Semi Condensed"/>
              <a:buChar char="●"/>
            </a:pPr>
            <a:endParaRPr dirty="0"/>
          </a:p>
          <a:p>
            <a:pPr marL="457200" lvl="0" indent="-317500" algn="l" rtl="0">
              <a:lnSpc>
                <a:spcPct val="100000"/>
              </a:lnSpc>
              <a:spcBef>
                <a:spcPts val="0"/>
              </a:spcBef>
              <a:spcAft>
                <a:spcPts val="0"/>
              </a:spcAft>
              <a:buSzPts val="1400"/>
              <a:buFont typeface="Barlow Semi Condensed"/>
              <a:buChar char="●"/>
            </a:pPr>
            <a:r>
              <a:rPr lang="es" b="1" dirty="0" smtClean="0"/>
              <a:t>templateUrl</a:t>
            </a:r>
            <a:r>
              <a:rPr lang="es" dirty="0" smtClean="0"/>
              <a:t>: Ruta del html asociado a ese elemento.</a:t>
            </a:r>
          </a:p>
          <a:p>
            <a:pPr marL="457200" lvl="0" indent="-317500" algn="l" rtl="0">
              <a:lnSpc>
                <a:spcPct val="100000"/>
              </a:lnSpc>
              <a:spcBef>
                <a:spcPts val="0"/>
              </a:spcBef>
              <a:spcAft>
                <a:spcPts val="0"/>
              </a:spcAft>
              <a:buSzPts val="1400"/>
              <a:buFont typeface="Barlow Semi Condensed"/>
              <a:buChar char="●"/>
            </a:pPr>
            <a:endParaRPr lang="es" dirty="0" smtClean="0"/>
          </a:p>
          <a:p>
            <a:pPr marL="457200" lvl="0" indent="-317500" algn="l" rtl="0">
              <a:lnSpc>
                <a:spcPct val="100000"/>
              </a:lnSpc>
              <a:spcBef>
                <a:spcPts val="0"/>
              </a:spcBef>
              <a:spcAft>
                <a:spcPts val="0"/>
              </a:spcAft>
              <a:buSzPts val="1400"/>
              <a:buFont typeface="Barlow Semi Condensed"/>
              <a:buChar char="●"/>
            </a:pPr>
            <a:r>
              <a:rPr lang="es" b="1" dirty="0" smtClean="0"/>
              <a:t>styleUrls</a:t>
            </a:r>
            <a:r>
              <a:rPr lang="es" dirty="0" smtClean="0"/>
              <a:t>: Ruta de las hojas de estilos asociadas </a:t>
            </a:r>
          </a:p>
          <a:p>
            <a:pPr marL="457200" lvl="0" indent="-317500" algn="l" rtl="0">
              <a:lnSpc>
                <a:spcPct val="100000"/>
              </a:lnSpc>
              <a:spcBef>
                <a:spcPts val="0"/>
              </a:spcBef>
              <a:spcAft>
                <a:spcPts val="0"/>
              </a:spcAft>
              <a:buSzPts val="1400"/>
              <a:buFont typeface="Barlow Semi Condensed"/>
              <a:buChar char="●"/>
            </a:pPr>
            <a:endParaRPr dirty="0"/>
          </a:p>
          <a:p>
            <a:pPr marL="0" lvl="0" indent="0">
              <a:lnSpc>
                <a:spcPct val="100000"/>
              </a:lnSpc>
              <a:buClr>
                <a:schemeClr val="dk1"/>
              </a:buClr>
              <a:buSzPts val="1100"/>
              <a:buNone/>
            </a:pPr>
            <a:r>
              <a:rPr lang="es" dirty="0" smtClean="0"/>
              <a:t>Hay más etiquetas para usar dentro del decorador “Component”. Estas se encuentran en </a:t>
            </a:r>
            <a:r>
              <a:rPr lang="es-ES" dirty="0">
                <a:hlinkClick r:id="rId3"/>
              </a:rPr>
              <a:t>https://</a:t>
            </a:r>
            <a:r>
              <a:rPr lang="es-ES" dirty="0" smtClean="0">
                <a:hlinkClick r:id="rId3"/>
              </a:rPr>
              <a:t>angular.io/api/core/Component</a:t>
            </a:r>
            <a:r>
              <a:rPr lang="es-ES" dirty="0" smtClean="0"/>
              <a:t> </a:t>
            </a:r>
            <a:endParaRPr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pp.component</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881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32"/>
          <p:cNvGrpSpPr/>
          <p:nvPr/>
        </p:nvGrpSpPr>
        <p:grpSpPr>
          <a:xfrm>
            <a:off x="-619764" y="-436680"/>
            <a:ext cx="1235990" cy="1227266"/>
            <a:chOff x="1173550" y="238600"/>
            <a:chExt cx="5252825" cy="5215750"/>
          </a:xfrm>
        </p:grpSpPr>
        <p:sp>
          <p:nvSpPr>
            <p:cNvPr id="354" name="Google Shape;354;p32"/>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FA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32"/>
          <p:cNvGrpSpPr/>
          <p:nvPr/>
        </p:nvGrpSpPr>
        <p:grpSpPr>
          <a:xfrm rot="-8521147" flipH="1">
            <a:off x="6742384" y="3345617"/>
            <a:ext cx="2712826" cy="621429"/>
            <a:chOff x="234200" y="2027925"/>
            <a:chExt cx="7146700" cy="1637100"/>
          </a:xfrm>
        </p:grpSpPr>
        <p:sp>
          <p:nvSpPr>
            <p:cNvPr id="540" name="Google Shape;540;p32"/>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308275" y="3203875"/>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256550" y="3187950"/>
              <a:ext cx="620975" cy="355425"/>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925800" y="256812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654075" y="3183400"/>
              <a:ext cx="688800" cy="377550"/>
            </a:xfrm>
            <a:custGeom>
              <a:avLst/>
              <a:gdLst/>
              <a:ahLst/>
              <a:cxnLst/>
              <a:rect l="l" t="t" r="r" b="b"/>
              <a:pathLst>
                <a:path w="27552" h="15102" extrusionOk="0">
                  <a:moveTo>
                    <a:pt x="13725" y="1"/>
                  </a:moveTo>
                  <a:cubicBezTo>
                    <a:pt x="9046" y="1"/>
                    <a:pt x="4460" y="1509"/>
                    <a:pt x="2147" y="4300"/>
                  </a:cubicBezTo>
                  <a:cubicBezTo>
                    <a:pt x="1503" y="5022"/>
                    <a:pt x="1054" y="5880"/>
                    <a:pt x="800" y="6817"/>
                  </a:cubicBezTo>
                  <a:cubicBezTo>
                    <a:pt x="664" y="7499"/>
                    <a:pt x="469" y="8163"/>
                    <a:pt x="254" y="8826"/>
                  </a:cubicBezTo>
                  <a:cubicBezTo>
                    <a:pt x="137" y="9099"/>
                    <a:pt x="59" y="9392"/>
                    <a:pt x="0" y="9685"/>
                  </a:cubicBezTo>
                  <a:cubicBezTo>
                    <a:pt x="20" y="9724"/>
                    <a:pt x="137" y="10114"/>
                    <a:pt x="254" y="10543"/>
                  </a:cubicBezTo>
                  <a:cubicBezTo>
                    <a:pt x="547" y="11538"/>
                    <a:pt x="1191" y="12260"/>
                    <a:pt x="2576" y="13119"/>
                  </a:cubicBezTo>
                  <a:cubicBezTo>
                    <a:pt x="4137" y="14094"/>
                    <a:pt x="6147" y="14641"/>
                    <a:pt x="9054" y="14816"/>
                  </a:cubicBezTo>
                  <a:cubicBezTo>
                    <a:pt x="10400" y="14894"/>
                    <a:pt x="12098" y="15011"/>
                    <a:pt x="12878" y="15070"/>
                  </a:cubicBezTo>
                  <a:cubicBezTo>
                    <a:pt x="13122" y="15091"/>
                    <a:pt x="13398" y="15101"/>
                    <a:pt x="13697" y="15101"/>
                  </a:cubicBezTo>
                  <a:cubicBezTo>
                    <a:pt x="15598" y="15101"/>
                    <a:pt x="18443" y="14695"/>
                    <a:pt x="20078" y="14172"/>
                  </a:cubicBezTo>
                  <a:cubicBezTo>
                    <a:pt x="24956" y="12573"/>
                    <a:pt x="27551" y="9334"/>
                    <a:pt x="26419" y="6251"/>
                  </a:cubicBezTo>
                  <a:cubicBezTo>
                    <a:pt x="25776" y="4514"/>
                    <a:pt x="24644" y="3265"/>
                    <a:pt x="22693" y="2153"/>
                  </a:cubicBezTo>
                  <a:cubicBezTo>
                    <a:pt x="20114" y="695"/>
                    <a:pt x="16898" y="1"/>
                    <a:pt x="1372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6900400" y="2703250"/>
              <a:ext cx="480500" cy="225550"/>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32"/>
          <p:cNvSpPr/>
          <p:nvPr/>
        </p:nvSpPr>
        <p:spPr>
          <a:xfrm>
            <a:off x="1326477" y="790574"/>
            <a:ext cx="1008551" cy="964324"/>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rot="10800000" flipH="1">
            <a:off x="1630638" y="300798"/>
            <a:ext cx="8589319" cy="4738713"/>
            <a:chOff x="236225" y="821275"/>
            <a:chExt cx="7149425" cy="4059550"/>
          </a:xfrm>
        </p:grpSpPr>
        <p:sp>
          <p:nvSpPr>
            <p:cNvPr id="558" name="Google Shape;558;p3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32"/>
          <p:cNvSpPr/>
          <p:nvPr/>
        </p:nvSpPr>
        <p:spPr>
          <a:xfrm rot="-8521147" flipH="1">
            <a:off x="8282986" y="3299968"/>
            <a:ext cx="293491" cy="154797"/>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rot="-8521147" flipH="1">
            <a:off x="8646175" y="3191560"/>
            <a:ext cx="151846" cy="8184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rot="-8521147" flipH="1">
            <a:off x="8621000" y="3508103"/>
            <a:ext cx="151846" cy="8184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rot="-8521372" flipH="1">
            <a:off x="8487742" y="2722527"/>
            <a:ext cx="308090" cy="16249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4300" y="1445224"/>
            <a:ext cx="3248100" cy="2171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rot="-8520759" flipH="1">
            <a:off x="8457466" y="2961056"/>
            <a:ext cx="210916" cy="111245"/>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a:spLocks noGrp="1"/>
          </p:cNvSpPr>
          <p:nvPr>
            <p:ph type="ctrTitle"/>
          </p:nvPr>
        </p:nvSpPr>
        <p:spPr>
          <a:xfrm flipH="1">
            <a:off x="605624" y="1587050"/>
            <a:ext cx="2257501" cy="18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ES" sz="3000" dirty="0"/>
              <a:t>Contenido</a:t>
            </a:r>
            <a:endParaRPr dirty="0"/>
          </a:p>
        </p:txBody>
      </p:sp>
      <p:sp>
        <p:nvSpPr>
          <p:cNvPr id="567" name="Google Shape;567;p32"/>
          <p:cNvSpPr txBox="1">
            <a:spLocks noGrp="1"/>
          </p:cNvSpPr>
          <p:nvPr>
            <p:ph type="subTitle" idx="1"/>
          </p:nvPr>
        </p:nvSpPr>
        <p:spPr>
          <a:xfrm flipH="1">
            <a:off x="5316224" y="1073588"/>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Hola Angular</a:t>
            </a:r>
            <a:endParaRPr dirty="0"/>
          </a:p>
        </p:txBody>
      </p:sp>
      <p:sp>
        <p:nvSpPr>
          <p:cNvPr id="568" name="Google Shape;568;p32"/>
          <p:cNvSpPr txBox="1">
            <a:spLocks noGrp="1"/>
          </p:cNvSpPr>
          <p:nvPr>
            <p:ph type="title" idx="5"/>
          </p:nvPr>
        </p:nvSpPr>
        <p:spPr>
          <a:xfrm flipH="1">
            <a:off x="5306474" y="867413"/>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569" name="Google Shape;569;p32"/>
          <p:cNvSpPr txBox="1">
            <a:spLocks noGrp="1"/>
          </p:cNvSpPr>
          <p:nvPr>
            <p:ph type="subTitle" idx="2"/>
          </p:nvPr>
        </p:nvSpPr>
        <p:spPr>
          <a:xfrm flipH="1">
            <a:off x="5028300" y="3143863"/>
            <a:ext cx="2931342"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smtClean="0"/>
              <a:t>Entendiendo conceptos</a:t>
            </a:r>
            <a:endParaRPr dirty="0"/>
          </a:p>
        </p:txBody>
      </p:sp>
      <p:sp>
        <p:nvSpPr>
          <p:cNvPr id="570" name="Google Shape;570;p32"/>
          <p:cNvSpPr txBox="1">
            <a:spLocks noGrp="1"/>
          </p:cNvSpPr>
          <p:nvPr>
            <p:ph type="title" idx="6"/>
          </p:nvPr>
        </p:nvSpPr>
        <p:spPr>
          <a:xfrm flipH="1">
            <a:off x="5306474" y="28497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sp>
        <p:nvSpPr>
          <p:cNvPr id="571" name="Google Shape;571;p32"/>
          <p:cNvSpPr txBox="1">
            <a:spLocks noGrp="1"/>
          </p:cNvSpPr>
          <p:nvPr>
            <p:ph type="subTitle" idx="3"/>
          </p:nvPr>
        </p:nvSpPr>
        <p:spPr>
          <a:xfrm flipH="1">
            <a:off x="3178540" y="1073588"/>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err="1"/>
              <a:t>Starting</a:t>
            </a:r>
            <a:endParaRPr dirty="0"/>
          </a:p>
        </p:txBody>
      </p:sp>
      <p:sp>
        <p:nvSpPr>
          <p:cNvPr id="572" name="Google Shape;572;p32"/>
          <p:cNvSpPr txBox="1">
            <a:spLocks noGrp="1"/>
          </p:cNvSpPr>
          <p:nvPr>
            <p:ph type="title" idx="7"/>
          </p:nvPr>
        </p:nvSpPr>
        <p:spPr>
          <a:xfrm flipH="1">
            <a:off x="3168790" y="867413"/>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
        <p:nvSpPr>
          <p:cNvPr id="573" name="Google Shape;573;p32"/>
          <p:cNvSpPr txBox="1">
            <a:spLocks noGrp="1"/>
          </p:cNvSpPr>
          <p:nvPr>
            <p:ph type="subTitle" idx="4"/>
          </p:nvPr>
        </p:nvSpPr>
        <p:spPr>
          <a:xfrm flipH="1">
            <a:off x="3132604" y="3285272"/>
            <a:ext cx="2384410" cy="670500"/>
          </a:xfrm>
          <a:prstGeom prst="rect">
            <a:avLst/>
          </a:prstGeom>
        </p:spPr>
        <p:txBody>
          <a:bodyPr spcFirstLastPara="1" wrap="square" lIns="91425" tIns="91425" rIns="91425" bIns="91425" anchor="b" anchorCtr="0">
            <a:noAutofit/>
          </a:bodyPr>
          <a:lstStyle/>
          <a:p>
            <a:pPr marL="0" lvl="0" indent="0"/>
            <a:r>
              <a:rPr lang="es-ES" dirty="0"/>
              <a:t>Creación de modules y componentes</a:t>
            </a:r>
            <a:endParaRPr dirty="0"/>
          </a:p>
        </p:txBody>
      </p:sp>
      <p:sp>
        <p:nvSpPr>
          <p:cNvPr id="574" name="Google Shape;574;p32"/>
          <p:cNvSpPr txBox="1">
            <a:spLocks noGrp="1"/>
          </p:cNvSpPr>
          <p:nvPr>
            <p:ph type="title" idx="8"/>
          </p:nvPr>
        </p:nvSpPr>
        <p:spPr>
          <a:xfrm flipH="1">
            <a:off x="3168790" y="28497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575" name="Google Shape;575;p32"/>
          <p:cNvSpPr txBox="1">
            <a:spLocks noGrp="1"/>
          </p:cNvSpPr>
          <p:nvPr>
            <p:ph type="subTitle" idx="9"/>
          </p:nvPr>
        </p:nvSpPr>
        <p:spPr>
          <a:xfrm flipH="1">
            <a:off x="3372340" y="1690613"/>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Todo lo necesario para empezar</a:t>
            </a:r>
            <a:endParaRPr dirty="0"/>
          </a:p>
        </p:txBody>
      </p:sp>
      <p:sp>
        <p:nvSpPr>
          <p:cNvPr id="576" name="Google Shape;576;p32"/>
          <p:cNvSpPr txBox="1">
            <a:spLocks noGrp="1"/>
          </p:cNvSpPr>
          <p:nvPr>
            <p:ph type="subTitle" idx="13"/>
          </p:nvPr>
        </p:nvSpPr>
        <p:spPr>
          <a:xfrm flipH="1">
            <a:off x="5510024" y="1690613"/>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a:t>Entendiendo angular </a:t>
            </a:r>
            <a:r>
              <a:rPr lang="es-ES" dirty="0" err="1"/>
              <a:t>cli</a:t>
            </a:r>
            <a:r>
              <a:rPr lang="es-ES" dirty="0"/>
              <a:t>, creación del proyecto inicial de 0 y sus características</a:t>
            </a:r>
            <a:endParaRPr dirty="0"/>
          </a:p>
        </p:txBody>
      </p:sp>
      <p:sp>
        <p:nvSpPr>
          <p:cNvPr id="577" name="Google Shape;577;p32"/>
          <p:cNvSpPr txBox="1">
            <a:spLocks noGrp="1"/>
          </p:cNvSpPr>
          <p:nvPr>
            <p:ph type="subTitle" idx="14"/>
          </p:nvPr>
        </p:nvSpPr>
        <p:spPr>
          <a:xfrm flipH="1">
            <a:off x="3371701" y="3825438"/>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a:t>Creación y uso de componentes y de modules</a:t>
            </a:r>
            <a:endParaRPr dirty="0"/>
          </a:p>
        </p:txBody>
      </p:sp>
      <p:sp>
        <p:nvSpPr>
          <p:cNvPr id="578" name="Google Shape;578;p32"/>
          <p:cNvSpPr txBox="1">
            <a:spLocks noGrp="1"/>
          </p:cNvSpPr>
          <p:nvPr>
            <p:ph type="subTitle" idx="15"/>
          </p:nvPr>
        </p:nvSpPr>
        <p:spPr>
          <a:xfrm flipH="1">
            <a:off x="5510024" y="3811142"/>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smtClean="0"/>
              <a:t>Data binding, property binding, event binding y modelos</a:t>
            </a:r>
            <a:endParaRPr dirty="0"/>
          </a:p>
        </p:txBody>
      </p:sp>
      <p:sp>
        <p:nvSpPr>
          <p:cNvPr id="579" name="Google Shape;579;p32"/>
          <p:cNvSpPr/>
          <p:nvPr/>
        </p:nvSpPr>
        <p:spPr>
          <a:xfrm>
            <a:off x="4052665" y="2525764"/>
            <a:ext cx="537900" cy="107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6181050" y="2525764"/>
            <a:ext cx="537900" cy="107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2"/>
          <p:cNvGrpSpPr/>
          <p:nvPr/>
        </p:nvGrpSpPr>
        <p:grpSpPr>
          <a:xfrm>
            <a:off x="1717061" y="3287095"/>
            <a:ext cx="1235990" cy="1227266"/>
            <a:chOff x="1173550" y="238600"/>
            <a:chExt cx="5252825" cy="5215750"/>
          </a:xfrm>
        </p:grpSpPr>
        <p:sp>
          <p:nvSpPr>
            <p:cNvPr id="582" name="Google Shape;582;p32"/>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pp.component</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p:cNvPicPr>
            <a:picLocks noChangeAspect="1"/>
          </p:cNvPicPr>
          <p:nvPr/>
        </p:nvPicPr>
        <p:blipFill>
          <a:blip r:embed="rId3"/>
          <a:stretch>
            <a:fillRect/>
          </a:stretch>
        </p:blipFill>
        <p:spPr>
          <a:xfrm>
            <a:off x="3310025" y="2037446"/>
            <a:ext cx="2676525" cy="923925"/>
          </a:xfrm>
          <a:prstGeom prst="rect">
            <a:avLst/>
          </a:prstGeom>
        </p:spPr>
      </p:pic>
      <p:pic>
        <p:nvPicPr>
          <p:cNvPr id="4" name="Imagen 3"/>
          <p:cNvPicPr>
            <a:picLocks noChangeAspect="1"/>
          </p:cNvPicPr>
          <p:nvPr/>
        </p:nvPicPr>
        <p:blipFill>
          <a:blip r:embed="rId4"/>
          <a:stretch>
            <a:fillRect/>
          </a:stretch>
        </p:blipFill>
        <p:spPr>
          <a:xfrm>
            <a:off x="2940013" y="3038217"/>
            <a:ext cx="3419475" cy="1066800"/>
          </a:xfrm>
          <a:prstGeom prst="rect">
            <a:avLst/>
          </a:prstGeom>
        </p:spPr>
      </p:pic>
      <p:pic>
        <p:nvPicPr>
          <p:cNvPr id="5" name="Imagen 4"/>
          <p:cNvPicPr>
            <a:picLocks noChangeAspect="1"/>
          </p:cNvPicPr>
          <p:nvPr/>
        </p:nvPicPr>
        <p:blipFill>
          <a:blip r:embed="rId5"/>
          <a:stretch>
            <a:fillRect/>
          </a:stretch>
        </p:blipFill>
        <p:spPr>
          <a:xfrm>
            <a:off x="3533050" y="4239986"/>
            <a:ext cx="2114550" cy="685800"/>
          </a:xfrm>
          <a:prstGeom prst="rect">
            <a:avLst/>
          </a:prstGeom>
        </p:spPr>
      </p:pic>
      <p:cxnSp>
        <p:nvCxnSpPr>
          <p:cNvPr id="9" name="Conector recto de flecha 8"/>
          <p:cNvCxnSpPr/>
          <p:nvPr/>
        </p:nvCxnSpPr>
        <p:spPr>
          <a:xfrm flipH="1">
            <a:off x="3894423" y="2564577"/>
            <a:ext cx="105255" cy="5563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3856108" y="3396306"/>
            <a:ext cx="353822" cy="10476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29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pSp>
        <p:nvGrpSpPr>
          <p:cNvPr id="939" name="Google Shape;939;p34"/>
          <p:cNvGrpSpPr/>
          <p:nvPr/>
        </p:nvGrpSpPr>
        <p:grpSpPr>
          <a:xfrm flipH="1">
            <a:off x="-257018" y="2362075"/>
            <a:ext cx="1425315" cy="3241658"/>
            <a:chOff x="2650500" y="238500"/>
            <a:chExt cx="2300750" cy="5232700"/>
          </a:xfrm>
        </p:grpSpPr>
        <p:sp>
          <p:nvSpPr>
            <p:cNvPr id="940" name="Google Shape;940;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4"/>
          <p:cNvGrpSpPr/>
          <p:nvPr/>
        </p:nvGrpSpPr>
        <p:grpSpPr>
          <a:xfrm rot="4341138" flipH="1">
            <a:off x="-1678078" y="-777857"/>
            <a:ext cx="4147842" cy="3210269"/>
            <a:chOff x="434475" y="237850"/>
            <a:chExt cx="6749725" cy="5224025"/>
          </a:xfrm>
        </p:grpSpPr>
        <p:sp>
          <p:nvSpPr>
            <p:cNvPr id="945" name="Google Shape;945;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4"/>
          <p:cNvGrpSpPr/>
          <p:nvPr/>
        </p:nvGrpSpPr>
        <p:grpSpPr>
          <a:xfrm>
            <a:off x="3605463" y="2331113"/>
            <a:ext cx="7186900" cy="4132775"/>
            <a:chOff x="235075" y="777725"/>
            <a:chExt cx="7186900" cy="4132775"/>
          </a:xfrm>
        </p:grpSpPr>
        <p:sp>
          <p:nvSpPr>
            <p:cNvPr id="948" name="Google Shape;948;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34"/>
          <p:cNvSpPr/>
          <p:nvPr/>
        </p:nvSpPr>
        <p:spPr>
          <a:xfrm>
            <a:off x="3015900" y="1015650"/>
            <a:ext cx="3112200" cy="31122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txBox="1">
            <a:spLocks noGrp="1"/>
          </p:cNvSpPr>
          <p:nvPr>
            <p:ph type="ctrTitle"/>
          </p:nvPr>
        </p:nvSpPr>
        <p:spPr>
          <a:xfrm>
            <a:off x="3010916" y="2429300"/>
            <a:ext cx="3164792" cy="900750"/>
          </a:xfrm>
          <a:prstGeom prst="rect">
            <a:avLst/>
          </a:prstGeom>
        </p:spPr>
        <p:txBody>
          <a:bodyPr spcFirstLastPara="1" wrap="square" lIns="91425" tIns="91425" rIns="91425" bIns="91425" anchor="b" anchorCtr="0">
            <a:noAutofit/>
          </a:bodyPr>
          <a:lstStyle/>
          <a:p>
            <a:pPr marL="0" lvl="0" indent="0"/>
            <a:r>
              <a:rPr lang="es-ES" sz="2200" dirty="0"/>
              <a:t>Creación de modules y componentes</a:t>
            </a:r>
            <a:endParaRPr lang="es-ES" sz="2200" dirty="0"/>
          </a:p>
        </p:txBody>
      </p:sp>
      <p:sp>
        <p:nvSpPr>
          <p:cNvPr id="952" name="Google Shape;952;p34"/>
          <p:cNvSpPr txBox="1">
            <a:spLocks noGrp="1"/>
          </p:cNvSpPr>
          <p:nvPr>
            <p:ph type="subTitle" idx="1"/>
          </p:nvPr>
        </p:nvSpPr>
        <p:spPr>
          <a:xfrm>
            <a:off x="3614712" y="3414363"/>
            <a:ext cx="1957200" cy="679287"/>
          </a:xfrm>
          <a:prstGeom prst="rect">
            <a:avLst/>
          </a:prstGeom>
        </p:spPr>
        <p:txBody>
          <a:bodyPr spcFirstLastPara="1" wrap="square" lIns="91425" tIns="91425" rIns="91425" bIns="91425" anchor="t" anchorCtr="0">
            <a:noAutofit/>
          </a:bodyPr>
          <a:lstStyle/>
          <a:p>
            <a:pPr marL="0" lvl="0" indent="0">
              <a:buClr>
                <a:schemeClr val="dk1"/>
              </a:buClr>
              <a:buSzPts val="1100"/>
            </a:pPr>
            <a:r>
              <a:rPr lang="es-ES" dirty="0"/>
              <a:t>Creación y uso de componentes y de modules</a:t>
            </a:r>
            <a:endParaRPr lang="es-ES" dirty="0"/>
          </a:p>
        </p:txBody>
      </p:sp>
      <p:sp>
        <p:nvSpPr>
          <p:cNvPr id="953" name="Google Shape;953;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grpSp>
        <p:nvGrpSpPr>
          <p:cNvPr id="954" name="Google Shape;954;p34"/>
          <p:cNvGrpSpPr/>
          <p:nvPr/>
        </p:nvGrpSpPr>
        <p:grpSpPr>
          <a:xfrm rot="1195466">
            <a:off x="920701" y="612970"/>
            <a:ext cx="2763315" cy="771207"/>
            <a:chOff x="234200" y="2027925"/>
            <a:chExt cx="6760111" cy="1887098"/>
          </a:xfrm>
        </p:grpSpPr>
        <p:sp>
          <p:nvSpPr>
            <p:cNvPr id="955" name="Google Shape;955;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34"/>
          <p:cNvSpPr/>
          <p:nvPr/>
        </p:nvSpPr>
        <p:spPr>
          <a:xfrm>
            <a:off x="4281000" y="2331135"/>
            <a:ext cx="657300" cy="131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34"/>
          <p:cNvGrpSpPr/>
          <p:nvPr/>
        </p:nvGrpSpPr>
        <p:grpSpPr>
          <a:xfrm>
            <a:off x="5849014" y="3884007"/>
            <a:ext cx="1324793" cy="770735"/>
            <a:chOff x="5849014" y="3884007"/>
            <a:chExt cx="1324793" cy="770735"/>
          </a:xfrm>
        </p:grpSpPr>
        <p:sp>
          <p:nvSpPr>
            <p:cNvPr id="972" name="Google Shape;972;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4"/>
          <p:cNvGrpSpPr/>
          <p:nvPr/>
        </p:nvGrpSpPr>
        <p:grpSpPr>
          <a:xfrm rot="1345290" flipH="1">
            <a:off x="6038742" y="-615118"/>
            <a:ext cx="1674713" cy="3227384"/>
            <a:chOff x="2453450" y="238025"/>
            <a:chExt cx="2711225" cy="5224875"/>
          </a:xfrm>
        </p:grpSpPr>
        <p:sp>
          <p:nvSpPr>
            <p:cNvPr id="980" name="Google Shape;980;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286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3141750" y="1241000"/>
            <a:ext cx="28605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E87E45"/>
                </a:solidFill>
              </a:rPr>
              <a:t>¿POR DONDE EMPEZAR?</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42"/>
          <p:cNvSpPr txBox="1">
            <a:spLocks noGrp="1"/>
          </p:cNvSpPr>
          <p:nvPr>
            <p:ph type="subTitle" idx="1"/>
          </p:nvPr>
        </p:nvSpPr>
        <p:spPr>
          <a:xfrm flipH="1">
            <a:off x="3068547" y="2951825"/>
            <a:ext cx="3006900" cy="11158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smtClean="0">
                <a:solidFill>
                  <a:srgbClr val="541C1D"/>
                </a:solidFill>
              </a:rPr>
              <a:t>Podríamos empezar haciendo un componente en si y mostando como ponerlo en el app.module peeeero vamos a crear un modulo y poner ese componente ahí para exportarlo y ver los casos de uso</a:t>
            </a:r>
            <a:endParaRPr sz="1100" dirty="0">
              <a:solidFill>
                <a:srgbClr val="541C1D"/>
              </a:solidFill>
            </a:endParaRPr>
          </a:p>
        </p:txBody>
      </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5316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36"/>
          <p:cNvGrpSpPr/>
          <p:nvPr/>
        </p:nvGrpSpPr>
        <p:grpSpPr>
          <a:xfrm>
            <a:off x="4234241" y="-515851"/>
            <a:ext cx="1776257" cy="2443749"/>
            <a:chOff x="1913725" y="238075"/>
            <a:chExt cx="3807625" cy="5238475"/>
          </a:xfrm>
        </p:grpSpPr>
        <p:sp>
          <p:nvSpPr>
            <p:cNvPr id="1096" name="Google Shape;1096;p36"/>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6"/>
          <p:cNvSpPr/>
          <p:nvPr/>
        </p:nvSpPr>
        <p:spPr>
          <a:xfrm>
            <a:off x="4010100" y="685300"/>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6"/>
          <p:cNvGrpSpPr/>
          <p:nvPr/>
        </p:nvGrpSpPr>
        <p:grpSpPr>
          <a:xfrm rot="5400000">
            <a:off x="-2275431" y="-819560"/>
            <a:ext cx="8953931" cy="5412446"/>
            <a:chOff x="238125" y="693075"/>
            <a:chExt cx="7137450" cy="4314425"/>
          </a:xfrm>
        </p:grpSpPr>
        <p:sp>
          <p:nvSpPr>
            <p:cNvPr id="1120" name="Google Shape;1120;p36"/>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6"/>
          <p:cNvSpPr/>
          <p:nvPr/>
        </p:nvSpPr>
        <p:spPr>
          <a:xfrm>
            <a:off x="4010100" y="2773513"/>
            <a:ext cx="5133900" cy="16824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36"/>
          <p:cNvGrpSpPr/>
          <p:nvPr/>
        </p:nvGrpSpPr>
        <p:grpSpPr>
          <a:xfrm rot="-816911">
            <a:off x="-1399103" y="1807642"/>
            <a:ext cx="2613229" cy="5224657"/>
            <a:chOff x="2499325" y="238125"/>
            <a:chExt cx="2613225" cy="5224650"/>
          </a:xfrm>
        </p:grpSpPr>
        <p:sp>
          <p:nvSpPr>
            <p:cNvPr id="1124" name="Google Shape;1124;p36"/>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36"/>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smtClean="0">
                <a:solidFill>
                  <a:srgbClr val="FAE1C8"/>
                </a:solidFill>
              </a:rPr>
              <a:t>Creación de module</a:t>
            </a:r>
            <a:endParaRPr dirty="0">
              <a:solidFill>
                <a:srgbClr val="FAE1C8"/>
              </a:solidFill>
            </a:endParaRPr>
          </a:p>
        </p:txBody>
      </p:sp>
      <p:sp>
        <p:nvSpPr>
          <p:cNvPr id="1127" name="Google Shape;1127;p36"/>
          <p:cNvSpPr txBox="1">
            <a:spLocks noGrp="1"/>
          </p:cNvSpPr>
          <p:nvPr>
            <p:ph type="ctrTitle"/>
          </p:nvPr>
        </p:nvSpPr>
        <p:spPr>
          <a:xfrm flipH="1">
            <a:off x="5209587" y="811301"/>
            <a:ext cx="3439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a:t>
            </a:r>
            <a:r>
              <a:rPr lang="es" dirty="0" smtClean="0"/>
              <a:t>ngular cli</a:t>
            </a:r>
            <a:endParaRPr dirty="0"/>
          </a:p>
        </p:txBody>
      </p:sp>
      <p:sp>
        <p:nvSpPr>
          <p:cNvPr id="1128" name="Google Shape;1128;p36"/>
          <p:cNvSpPr txBox="1">
            <a:spLocks noGrp="1"/>
          </p:cNvSpPr>
          <p:nvPr>
            <p:ph type="subTitle" idx="1"/>
          </p:nvPr>
        </p:nvSpPr>
        <p:spPr>
          <a:xfrm flipH="1">
            <a:off x="5194658" y="1346335"/>
            <a:ext cx="3078600" cy="577800"/>
          </a:xfrm>
          <a:prstGeom prst="rect">
            <a:avLst/>
          </a:prstGeom>
        </p:spPr>
        <p:txBody>
          <a:bodyPr spcFirstLastPara="1" wrap="square" lIns="91425" tIns="91425" rIns="91425" bIns="91425" anchor="t" anchorCtr="0">
            <a:noAutofit/>
          </a:bodyPr>
          <a:lstStyle/>
          <a:p>
            <a:pPr marL="0" lvl="0" indent="0"/>
            <a:r>
              <a:rPr lang="es-ES" dirty="0"/>
              <a:t>n</a:t>
            </a:r>
            <a:r>
              <a:rPr lang="es" dirty="0" smtClean="0"/>
              <a:t>g generate module nombre-modulo</a:t>
            </a:r>
            <a:endParaRPr dirty="0"/>
          </a:p>
        </p:txBody>
      </p:sp>
      <p:sp>
        <p:nvSpPr>
          <p:cNvPr id="1129" name="Google Shape;1129;p36"/>
          <p:cNvSpPr txBox="1">
            <a:spLocks noGrp="1"/>
          </p:cNvSpPr>
          <p:nvPr>
            <p:ph type="ctrTitle" idx="2"/>
          </p:nvPr>
        </p:nvSpPr>
        <p:spPr>
          <a:xfrm flipH="1">
            <a:off x="5209587" y="2924914"/>
            <a:ext cx="31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Extensiones de visual studio code</a:t>
            </a:r>
            <a:endParaRPr dirty="0"/>
          </a:p>
        </p:txBody>
      </p:sp>
      <p:sp>
        <p:nvSpPr>
          <p:cNvPr id="1131" name="Google Shape;1131;p36"/>
          <p:cNvSpPr/>
          <p:nvPr/>
        </p:nvSpPr>
        <p:spPr>
          <a:xfrm>
            <a:off x="4399550" y="1272400"/>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399550" y="3348703"/>
            <a:ext cx="508200" cy="508200"/>
          </a:xfrm>
          <a:prstGeom prst="ellipse">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6"/>
          <p:cNvGrpSpPr/>
          <p:nvPr/>
        </p:nvGrpSpPr>
        <p:grpSpPr>
          <a:xfrm>
            <a:off x="4537834" y="1410848"/>
            <a:ext cx="231619" cy="231320"/>
            <a:chOff x="5053900" y="2021500"/>
            <a:chExt cx="483750" cy="483125"/>
          </a:xfrm>
        </p:grpSpPr>
        <p:sp>
          <p:nvSpPr>
            <p:cNvPr id="1134"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5"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6"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7"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8"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9"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0"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1"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55" name="Google Shape;1133;p36"/>
          <p:cNvGrpSpPr/>
          <p:nvPr/>
        </p:nvGrpSpPr>
        <p:grpSpPr>
          <a:xfrm>
            <a:off x="4537267" y="3487143"/>
            <a:ext cx="231619" cy="231320"/>
            <a:chOff x="5053900" y="2021500"/>
            <a:chExt cx="483750" cy="483125"/>
          </a:xfrm>
        </p:grpSpPr>
        <p:sp>
          <p:nvSpPr>
            <p:cNvPr id="56" name="Google Shape;1134;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7" name="Google Shape;1135;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8" name="Google Shape;1136;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9" name="Google Shape;1137;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0" name="Google Shape;1138;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1" name="Google Shape;1139;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2" name="Google Shape;1140;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3" name="Google Shape;1141;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pic>
        <p:nvPicPr>
          <p:cNvPr id="3" name="Imagen 2"/>
          <p:cNvPicPr>
            <a:picLocks noChangeAspect="1"/>
          </p:cNvPicPr>
          <p:nvPr/>
        </p:nvPicPr>
        <p:blipFill>
          <a:blip r:embed="rId3"/>
          <a:stretch>
            <a:fillRect/>
          </a:stretch>
        </p:blipFill>
        <p:spPr>
          <a:xfrm>
            <a:off x="5082679" y="3404574"/>
            <a:ext cx="3895066" cy="466559"/>
          </a:xfrm>
          <a:prstGeom prst="rect">
            <a:avLst/>
          </a:prstGeom>
        </p:spPr>
      </p:pic>
      <p:pic>
        <p:nvPicPr>
          <p:cNvPr id="4" name="Imagen 3"/>
          <p:cNvPicPr>
            <a:picLocks noChangeAspect="1"/>
          </p:cNvPicPr>
          <p:nvPr/>
        </p:nvPicPr>
        <p:blipFill>
          <a:blip r:embed="rId4"/>
          <a:stretch>
            <a:fillRect/>
          </a:stretch>
        </p:blipFill>
        <p:spPr>
          <a:xfrm>
            <a:off x="5082679" y="3953307"/>
            <a:ext cx="3895066" cy="445150"/>
          </a:xfrm>
          <a:prstGeom prst="rect">
            <a:avLst/>
          </a:prstGeom>
        </p:spPr>
      </p:pic>
    </p:spTree>
    <p:extLst>
      <p:ext uri="{BB962C8B-B14F-4D97-AF65-F5344CB8AC3E}">
        <p14:creationId xmlns:p14="http://schemas.microsoft.com/office/powerpoint/2010/main" val="705834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120525" y="711963"/>
            <a:ext cx="2356470"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rgbClr val="541C1D"/>
                </a:solidFill>
              </a:rPr>
              <a:t>Creamos el module shared y si no está lo ponemos en app.module</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4"/>
          <a:stretch>
            <a:fillRect/>
          </a:stretch>
        </p:blipFill>
        <p:spPr>
          <a:xfrm>
            <a:off x="801183" y="376625"/>
            <a:ext cx="4328389" cy="1761999"/>
          </a:xfrm>
          <a:prstGeom prst="rect">
            <a:avLst/>
          </a:prstGeom>
        </p:spPr>
      </p:pic>
      <p:pic>
        <p:nvPicPr>
          <p:cNvPr id="3" name="Imagen 2"/>
          <p:cNvPicPr>
            <a:picLocks noChangeAspect="1"/>
          </p:cNvPicPr>
          <p:nvPr/>
        </p:nvPicPr>
        <p:blipFill>
          <a:blip r:embed="rId5"/>
          <a:stretch>
            <a:fillRect/>
          </a:stretch>
        </p:blipFill>
        <p:spPr>
          <a:xfrm>
            <a:off x="3551621" y="2187140"/>
            <a:ext cx="3844146" cy="2843988"/>
          </a:xfrm>
          <a:prstGeom prst="rect">
            <a:avLst/>
          </a:prstGeom>
        </p:spPr>
      </p:pic>
      <p:cxnSp>
        <p:nvCxnSpPr>
          <p:cNvPr id="5" name="Conector recto de flecha 4"/>
          <p:cNvCxnSpPr/>
          <p:nvPr/>
        </p:nvCxnSpPr>
        <p:spPr>
          <a:xfrm>
            <a:off x="1647203" y="2003499"/>
            <a:ext cx="1904418" cy="11167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3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120525" y="711963"/>
            <a:ext cx="2356470"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rgbClr val="541C1D"/>
                </a:solidFill>
              </a:rPr>
              <a:t>Creamos un componente dentro de shared</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3352229" y="155813"/>
            <a:ext cx="2975268" cy="3617090"/>
          </a:xfrm>
          <a:prstGeom prst="rect">
            <a:avLst/>
          </a:prstGeom>
        </p:spPr>
      </p:pic>
      <p:pic>
        <p:nvPicPr>
          <p:cNvPr id="6" name="Imagen 5"/>
          <p:cNvPicPr>
            <a:picLocks noChangeAspect="1"/>
          </p:cNvPicPr>
          <p:nvPr/>
        </p:nvPicPr>
        <p:blipFill>
          <a:blip r:embed="rId5"/>
          <a:stretch>
            <a:fillRect/>
          </a:stretch>
        </p:blipFill>
        <p:spPr>
          <a:xfrm>
            <a:off x="1454534" y="3837453"/>
            <a:ext cx="6705600" cy="1247775"/>
          </a:xfrm>
          <a:prstGeom prst="rect">
            <a:avLst/>
          </a:prstGeom>
        </p:spPr>
      </p:pic>
      <p:sp>
        <p:nvSpPr>
          <p:cNvPr id="122" name="Google Shape;2020;p41"/>
          <p:cNvSpPr txBox="1">
            <a:spLocks/>
          </p:cNvSpPr>
          <p:nvPr/>
        </p:nvSpPr>
        <p:spPr>
          <a:xfrm flipH="1">
            <a:off x="-82344" y="2798561"/>
            <a:ext cx="2356470" cy="122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41C1D"/>
              </a:buClr>
              <a:buSzPts val="1800"/>
              <a:buFont typeface="Arvo"/>
              <a:buNone/>
              <a:defRPr sz="1800" b="0" i="0" u="none" strike="noStrike" cap="none">
                <a:solidFill>
                  <a:srgbClr val="541C1D"/>
                </a:solidFill>
                <a:latin typeface="Arvo"/>
                <a:ea typeface="Arvo"/>
                <a:cs typeface="Arvo"/>
                <a:sym typeface="Arvo"/>
              </a:defRPr>
            </a:lvl1pPr>
            <a:lvl2pPr marR="0" lvl="1"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9pPr>
          </a:lstStyle>
          <a:p>
            <a:pPr algn="r"/>
            <a:r>
              <a:rPr lang="es-ES" dirty="0" smtClean="0"/>
              <a:t>Angular cli </a:t>
            </a:r>
            <a:endParaRPr lang="es-ES" dirty="0"/>
          </a:p>
        </p:txBody>
      </p:sp>
      <p:cxnSp>
        <p:nvCxnSpPr>
          <p:cNvPr id="8" name="Conector recto de flecha 7"/>
          <p:cNvCxnSpPr/>
          <p:nvPr/>
        </p:nvCxnSpPr>
        <p:spPr>
          <a:xfrm>
            <a:off x="1412713" y="3620420"/>
            <a:ext cx="638623" cy="250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2020;p41"/>
          <p:cNvSpPr txBox="1">
            <a:spLocks/>
          </p:cNvSpPr>
          <p:nvPr/>
        </p:nvSpPr>
        <p:spPr>
          <a:xfrm flipH="1">
            <a:off x="531136" y="1335762"/>
            <a:ext cx="2356470" cy="122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41C1D"/>
              </a:buClr>
              <a:buSzPts val="1800"/>
              <a:buFont typeface="Arvo"/>
              <a:buNone/>
              <a:defRPr sz="1800" b="0" i="0" u="none" strike="noStrike" cap="none">
                <a:solidFill>
                  <a:srgbClr val="541C1D"/>
                </a:solidFill>
                <a:latin typeface="Arvo"/>
                <a:ea typeface="Arvo"/>
                <a:cs typeface="Arvo"/>
                <a:sym typeface="Arvo"/>
              </a:defRPr>
            </a:lvl1pPr>
            <a:lvl2pPr marR="0" lvl="1"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9pPr>
          </a:lstStyle>
          <a:p>
            <a:pPr algn="r"/>
            <a:r>
              <a:rPr lang="es-ES" dirty="0" smtClean="0"/>
              <a:t>Extensiones de Visual </a:t>
            </a:r>
            <a:r>
              <a:rPr lang="es-ES" dirty="0"/>
              <a:t>S</a:t>
            </a:r>
            <a:r>
              <a:rPr lang="es-ES" dirty="0" smtClean="0"/>
              <a:t>tudio </a:t>
            </a:r>
            <a:r>
              <a:rPr lang="es-ES" dirty="0" err="1"/>
              <a:t>C</a:t>
            </a:r>
            <a:r>
              <a:rPr lang="es-ES" dirty="0" err="1" smtClean="0"/>
              <a:t>ode</a:t>
            </a:r>
            <a:r>
              <a:rPr lang="es-ES" dirty="0" smtClean="0"/>
              <a:t> (</a:t>
            </a:r>
            <a:r>
              <a:rPr lang="es-ES" dirty="0" err="1" smtClean="0"/>
              <a:t>click</a:t>
            </a:r>
            <a:r>
              <a:rPr lang="es-ES" dirty="0" smtClean="0"/>
              <a:t> derecho en </a:t>
            </a:r>
            <a:r>
              <a:rPr lang="es-ES" dirty="0" err="1" smtClean="0"/>
              <a:t>shared</a:t>
            </a:r>
            <a:r>
              <a:rPr lang="es-ES" dirty="0" smtClean="0"/>
              <a:t>)</a:t>
            </a:r>
            <a:endParaRPr lang="es-ES" dirty="0"/>
          </a:p>
        </p:txBody>
      </p:sp>
      <p:cxnSp>
        <p:nvCxnSpPr>
          <p:cNvPr id="126" name="Conector recto de flecha 125"/>
          <p:cNvCxnSpPr>
            <a:stCxn id="125" idx="1"/>
          </p:cNvCxnSpPr>
          <p:nvPr/>
        </p:nvCxnSpPr>
        <p:spPr>
          <a:xfrm flipV="1">
            <a:off x="2887606" y="1833766"/>
            <a:ext cx="479450" cy="116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3141750" y="1241000"/>
            <a:ext cx="28605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smtClean="0">
                <a:solidFill>
                  <a:srgbClr val="E87E45"/>
                </a:solidFill>
              </a:rPr>
              <a:t>¿YA ESTÁ?</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42"/>
          <p:cNvSpPr txBox="1">
            <a:spLocks noGrp="1"/>
          </p:cNvSpPr>
          <p:nvPr>
            <p:ph type="subTitle" idx="1"/>
          </p:nvPr>
        </p:nvSpPr>
        <p:spPr>
          <a:xfrm flipH="1">
            <a:off x="3068547" y="2951825"/>
            <a:ext cx="3006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smtClean="0">
                <a:solidFill>
                  <a:srgbClr val="541C1D"/>
                </a:solidFill>
              </a:rPr>
              <a:t>Vamos a probar a utilizar este componente en nuestro html inicial</a:t>
            </a:r>
            <a:endParaRPr sz="1100" dirty="0">
              <a:solidFill>
                <a:srgbClr val="541C1D"/>
              </a:solidFill>
            </a:endParaRPr>
          </a:p>
        </p:txBody>
      </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8452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352578" y="702215"/>
            <a:ext cx="2356470"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rgbClr val="541C1D"/>
                </a:solidFill>
              </a:rPr>
              <a:t>Modificamos el html inicial y damos a npm start</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2020;p41"/>
          <p:cNvSpPr txBox="1">
            <a:spLocks/>
          </p:cNvSpPr>
          <p:nvPr/>
        </p:nvSpPr>
        <p:spPr>
          <a:xfrm flipH="1">
            <a:off x="234478" y="2125628"/>
            <a:ext cx="2356470" cy="122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41C1D"/>
              </a:buClr>
              <a:buSzPts val="1800"/>
              <a:buFont typeface="Arvo"/>
              <a:buNone/>
              <a:defRPr sz="1800" b="0" i="0" u="none" strike="noStrike" cap="none">
                <a:solidFill>
                  <a:srgbClr val="541C1D"/>
                </a:solidFill>
                <a:latin typeface="Arvo"/>
                <a:ea typeface="Arvo"/>
                <a:cs typeface="Arvo"/>
                <a:sym typeface="Arvo"/>
              </a:defRPr>
            </a:lvl1pPr>
            <a:lvl2pPr marR="0" lvl="1"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9pPr>
          </a:lstStyle>
          <a:p>
            <a:pPr algn="r"/>
            <a:r>
              <a:rPr lang="es-ES" dirty="0" smtClean="0"/>
              <a:t>Por consola</a:t>
            </a:r>
            <a:endParaRPr lang="es-ES" dirty="0"/>
          </a:p>
        </p:txBody>
      </p:sp>
      <p:cxnSp>
        <p:nvCxnSpPr>
          <p:cNvPr id="8" name="Conector recto de flecha 7"/>
          <p:cNvCxnSpPr/>
          <p:nvPr/>
        </p:nvCxnSpPr>
        <p:spPr>
          <a:xfrm>
            <a:off x="1789458" y="2967240"/>
            <a:ext cx="638623" cy="250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2020;p41"/>
          <p:cNvSpPr txBox="1">
            <a:spLocks/>
          </p:cNvSpPr>
          <p:nvPr/>
        </p:nvSpPr>
        <p:spPr>
          <a:xfrm flipH="1">
            <a:off x="309253" y="1105853"/>
            <a:ext cx="2627700" cy="122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41C1D"/>
              </a:buClr>
              <a:buSzPts val="1800"/>
              <a:buFont typeface="Arvo"/>
              <a:buNone/>
              <a:defRPr sz="1800" b="0" i="0" u="none" strike="noStrike" cap="none">
                <a:solidFill>
                  <a:srgbClr val="541C1D"/>
                </a:solidFill>
                <a:latin typeface="Arvo"/>
                <a:ea typeface="Arvo"/>
                <a:cs typeface="Arvo"/>
                <a:sym typeface="Arvo"/>
              </a:defRPr>
            </a:lvl1pPr>
            <a:lvl2pPr marR="0" lvl="1"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541C1D"/>
              </a:buClr>
              <a:buSzPts val="1800"/>
              <a:buFont typeface="Fira Sans Extra Condensed"/>
              <a:buNone/>
              <a:defRPr sz="1800" b="0" i="0" u="none" strike="noStrike" cap="none">
                <a:solidFill>
                  <a:srgbClr val="541C1D"/>
                </a:solidFill>
                <a:latin typeface="Fira Sans Extra Condensed"/>
                <a:ea typeface="Fira Sans Extra Condensed"/>
                <a:cs typeface="Fira Sans Extra Condensed"/>
                <a:sym typeface="Fira Sans Extra Condensed"/>
              </a:defRPr>
            </a:lvl9pPr>
          </a:lstStyle>
          <a:p>
            <a:pPr algn="r"/>
            <a:r>
              <a:rPr lang="es-ES" dirty="0"/>
              <a:t>a</a:t>
            </a:r>
            <a:r>
              <a:rPr lang="es-ES" dirty="0" smtClean="0"/>
              <a:t>pp.component.html</a:t>
            </a:r>
            <a:endParaRPr lang="es-ES" dirty="0"/>
          </a:p>
        </p:txBody>
      </p:sp>
      <p:pic>
        <p:nvPicPr>
          <p:cNvPr id="2" name="Imagen 1"/>
          <p:cNvPicPr>
            <a:picLocks noChangeAspect="1"/>
          </p:cNvPicPr>
          <p:nvPr/>
        </p:nvPicPr>
        <p:blipFill>
          <a:blip r:embed="rId4"/>
          <a:stretch>
            <a:fillRect/>
          </a:stretch>
        </p:blipFill>
        <p:spPr>
          <a:xfrm>
            <a:off x="3026020" y="617208"/>
            <a:ext cx="3398465" cy="1803267"/>
          </a:xfrm>
          <a:prstGeom prst="rect">
            <a:avLst/>
          </a:prstGeom>
        </p:spPr>
      </p:pic>
      <p:cxnSp>
        <p:nvCxnSpPr>
          <p:cNvPr id="126" name="Conector recto de flecha 125"/>
          <p:cNvCxnSpPr/>
          <p:nvPr/>
        </p:nvCxnSpPr>
        <p:spPr>
          <a:xfrm flipV="1">
            <a:off x="2655200" y="1460418"/>
            <a:ext cx="479450" cy="116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5"/>
          <a:stretch>
            <a:fillRect/>
          </a:stretch>
        </p:blipFill>
        <p:spPr>
          <a:xfrm>
            <a:off x="437313" y="3340268"/>
            <a:ext cx="8096264" cy="1614572"/>
          </a:xfrm>
          <a:prstGeom prst="rect">
            <a:avLst/>
          </a:prstGeom>
        </p:spPr>
      </p:pic>
    </p:spTree>
    <p:extLst>
      <p:ext uri="{BB962C8B-B14F-4D97-AF65-F5344CB8AC3E}">
        <p14:creationId xmlns:p14="http://schemas.microsoft.com/office/powerpoint/2010/main" val="3375500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3141750" y="1241000"/>
            <a:ext cx="28605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smtClean="0">
                <a:solidFill>
                  <a:srgbClr val="E87E45"/>
                </a:solidFill>
              </a:rPr>
              <a:t>¿QUÉ ESTA PASANDO?</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42"/>
          <p:cNvSpPr txBox="1">
            <a:spLocks noGrp="1"/>
          </p:cNvSpPr>
          <p:nvPr>
            <p:ph type="subTitle" idx="1"/>
          </p:nvPr>
        </p:nvSpPr>
        <p:spPr>
          <a:xfrm flipH="1">
            <a:off x="3068547" y="2951824"/>
            <a:ext cx="3006900" cy="10431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smtClean="0">
                <a:solidFill>
                  <a:srgbClr val="541C1D"/>
                </a:solidFill>
              </a:rPr>
              <a:t>Aunque tengamos el componente dentro del modulo de shared, necesitamos un paso más si queremos que pueda ser usado dentro de un modulo que no sea el propio que se haya importado</a:t>
            </a:r>
            <a:endParaRPr sz="1100" dirty="0">
              <a:solidFill>
                <a:srgbClr val="541C1D"/>
              </a:solidFill>
            </a:endParaRPr>
          </a:p>
        </p:txBody>
      </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9749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105298" y="1092617"/>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rgbClr val="541C1D"/>
                </a:solidFill>
              </a:rPr>
              <a:t>Añadimos la propiedad exports con dicho componente y volvemos a npm start</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4"/>
          <a:stretch>
            <a:fillRect/>
          </a:stretch>
        </p:blipFill>
        <p:spPr>
          <a:xfrm>
            <a:off x="2493936" y="351537"/>
            <a:ext cx="3681398" cy="2304387"/>
          </a:xfrm>
          <a:prstGeom prst="rect">
            <a:avLst/>
          </a:prstGeom>
        </p:spPr>
      </p:pic>
      <p:pic>
        <p:nvPicPr>
          <p:cNvPr id="3" name="Imagen 2"/>
          <p:cNvPicPr>
            <a:picLocks noChangeAspect="1"/>
          </p:cNvPicPr>
          <p:nvPr/>
        </p:nvPicPr>
        <p:blipFill>
          <a:blip r:embed="rId5"/>
          <a:stretch>
            <a:fillRect/>
          </a:stretch>
        </p:blipFill>
        <p:spPr>
          <a:xfrm>
            <a:off x="1590100" y="2759231"/>
            <a:ext cx="6004495" cy="1255748"/>
          </a:xfrm>
          <a:prstGeom prst="rect">
            <a:avLst/>
          </a:prstGeom>
        </p:spPr>
      </p:pic>
      <p:pic>
        <p:nvPicPr>
          <p:cNvPr id="5" name="Imagen 4"/>
          <p:cNvPicPr>
            <a:picLocks noChangeAspect="1"/>
          </p:cNvPicPr>
          <p:nvPr/>
        </p:nvPicPr>
        <p:blipFill>
          <a:blip r:embed="rId6"/>
          <a:stretch>
            <a:fillRect/>
          </a:stretch>
        </p:blipFill>
        <p:spPr>
          <a:xfrm>
            <a:off x="2404514" y="4125356"/>
            <a:ext cx="3914775" cy="942975"/>
          </a:xfrm>
          <a:prstGeom prst="rect">
            <a:avLst/>
          </a:prstGeom>
        </p:spPr>
      </p:pic>
    </p:spTree>
    <p:extLst>
      <p:ext uri="{BB962C8B-B14F-4D97-AF65-F5344CB8AC3E}">
        <p14:creationId xmlns:p14="http://schemas.microsoft.com/office/powerpoint/2010/main" val="173473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pSp>
        <p:nvGrpSpPr>
          <p:cNvPr id="939" name="Google Shape;939;p34"/>
          <p:cNvGrpSpPr/>
          <p:nvPr/>
        </p:nvGrpSpPr>
        <p:grpSpPr>
          <a:xfrm flipH="1">
            <a:off x="-257018" y="2362075"/>
            <a:ext cx="1425315" cy="3241658"/>
            <a:chOff x="2650500" y="238500"/>
            <a:chExt cx="2300750" cy="5232700"/>
          </a:xfrm>
        </p:grpSpPr>
        <p:sp>
          <p:nvSpPr>
            <p:cNvPr id="940" name="Google Shape;940;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4"/>
          <p:cNvGrpSpPr/>
          <p:nvPr/>
        </p:nvGrpSpPr>
        <p:grpSpPr>
          <a:xfrm rot="4341138" flipH="1">
            <a:off x="-1678078" y="-777857"/>
            <a:ext cx="4147842" cy="3210269"/>
            <a:chOff x="434475" y="237850"/>
            <a:chExt cx="6749725" cy="5224025"/>
          </a:xfrm>
        </p:grpSpPr>
        <p:sp>
          <p:nvSpPr>
            <p:cNvPr id="945" name="Google Shape;945;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4"/>
          <p:cNvGrpSpPr/>
          <p:nvPr/>
        </p:nvGrpSpPr>
        <p:grpSpPr>
          <a:xfrm>
            <a:off x="3605463" y="2331113"/>
            <a:ext cx="7186900" cy="4132775"/>
            <a:chOff x="235075" y="777725"/>
            <a:chExt cx="7186900" cy="4132775"/>
          </a:xfrm>
        </p:grpSpPr>
        <p:sp>
          <p:nvSpPr>
            <p:cNvPr id="948" name="Google Shape;948;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34"/>
          <p:cNvSpPr/>
          <p:nvPr/>
        </p:nvSpPr>
        <p:spPr>
          <a:xfrm>
            <a:off x="3015900" y="1015650"/>
            <a:ext cx="3112200" cy="31122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STARTING</a:t>
            </a:r>
            <a:endParaRPr dirty="0"/>
          </a:p>
        </p:txBody>
      </p:sp>
      <p:sp>
        <p:nvSpPr>
          <p:cNvPr id="952" name="Google Shape;952;p34"/>
          <p:cNvSpPr txBox="1">
            <a:spLocks noGrp="1"/>
          </p:cNvSpPr>
          <p:nvPr>
            <p:ph type="subTitle" idx="1"/>
          </p:nvPr>
        </p:nvSpPr>
        <p:spPr>
          <a:xfrm>
            <a:off x="3605475" y="3039400"/>
            <a:ext cx="1957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Todo lo necesario para empezar tu proyecto de angular</a:t>
            </a:r>
            <a:endParaRPr dirty="0"/>
          </a:p>
        </p:txBody>
      </p:sp>
      <p:sp>
        <p:nvSpPr>
          <p:cNvPr id="953" name="Google Shape;953;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grpSp>
        <p:nvGrpSpPr>
          <p:cNvPr id="954" name="Google Shape;954;p34"/>
          <p:cNvGrpSpPr/>
          <p:nvPr/>
        </p:nvGrpSpPr>
        <p:grpSpPr>
          <a:xfrm rot="1195466">
            <a:off x="920701" y="612970"/>
            <a:ext cx="2763315" cy="771207"/>
            <a:chOff x="234200" y="2027925"/>
            <a:chExt cx="6760111" cy="1887098"/>
          </a:xfrm>
        </p:grpSpPr>
        <p:sp>
          <p:nvSpPr>
            <p:cNvPr id="955" name="Google Shape;955;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34"/>
          <p:cNvSpPr/>
          <p:nvPr/>
        </p:nvSpPr>
        <p:spPr>
          <a:xfrm>
            <a:off x="4281000" y="2331135"/>
            <a:ext cx="657300" cy="131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34"/>
          <p:cNvGrpSpPr/>
          <p:nvPr/>
        </p:nvGrpSpPr>
        <p:grpSpPr>
          <a:xfrm>
            <a:off x="5849014" y="3884007"/>
            <a:ext cx="1324793" cy="770735"/>
            <a:chOff x="5849014" y="3884007"/>
            <a:chExt cx="1324793" cy="770735"/>
          </a:xfrm>
        </p:grpSpPr>
        <p:sp>
          <p:nvSpPr>
            <p:cNvPr id="972" name="Google Shape;972;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4"/>
          <p:cNvGrpSpPr/>
          <p:nvPr/>
        </p:nvGrpSpPr>
        <p:grpSpPr>
          <a:xfrm rot="1345290" flipH="1">
            <a:off x="6038742" y="-615118"/>
            <a:ext cx="1674713" cy="3227384"/>
            <a:chOff x="2453450" y="238025"/>
            <a:chExt cx="2711225" cy="5224875"/>
          </a:xfrm>
        </p:grpSpPr>
        <p:sp>
          <p:nvSpPr>
            <p:cNvPr id="980" name="Google Shape;980;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3225550" y="-43537"/>
            <a:ext cx="28605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E87E45"/>
                </a:solidFill>
              </a:rPr>
              <a:t>EJERCICIO!</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42"/>
          <p:cNvSpPr txBox="1">
            <a:spLocks noGrp="1"/>
          </p:cNvSpPr>
          <p:nvPr>
            <p:ph type="subTitle" idx="1"/>
          </p:nvPr>
        </p:nvSpPr>
        <p:spPr>
          <a:xfrm flipH="1">
            <a:off x="3132130" y="1739400"/>
            <a:ext cx="3006900" cy="15977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smtClean="0">
                <a:solidFill>
                  <a:srgbClr val="541C1D"/>
                </a:solidFill>
              </a:rPr>
              <a:t>Antes de seguir vamos a crear otro componente que se llame stock-item y que este dentro de stock. </a:t>
            </a:r>
            <a:endParaRPr sz="1100" dirty="0">
              <a:solidFill>
                <a:srgbClr val="541C1D"/>
              </a:solidFill>
            </a:endParaRPr>
          </a:p>
        </p:txBody>
      </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485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5521323" y="1147180"/>
            <a:ext cx="3524899" cy="165981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rgbClr val="541C1D"/>
                </a:solidFill>
              </a:rPr>
              <a:t>¿Por qué funciona sin export?</a:t>
            </a:r>
            <a:br>
              <a:rPr lang="es" dirty="0" smtClean="0">
                <a:solidFill>
                  <a:srgbClr val="541C1D"/>
                </a:solidFill>
              </a:rPr>
            </a:br>
            <a:r>
              <a:rPr lang="es" dirty="0" smtClean="0">
                <a:solidFill>
                  <a:srgbClr val="541C1D"/>
                </a:solidFill>
              </a:rPr>
              <a:t/>
            </a:r>
            <a:br>
              <a:rPr lang="es" dirty="0" smtClean="0">
                <a:solidFill>
                  <a:srgbClr val="541C1D"/>
                </a:solidFill>
              </a:rPr>
            </a:br>
            <a:r>
              <a:rPr lang="es" sz="1400" dirty="0" smtClean="0"/>
              <a:t>Funciona porque lo utiliza internamente stocks y es parte del modulo donde se ha declarado y no se utiliza fuera de este modulo</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5619100" y="605451"/>
            <a:ext cx="2762250" cy="600075"/>
          </a:xfrm>
          <a:prstGeom prst="rect">
            <a:avLst/>
          </a:prstGeom>
        </p:spPr>
      </p:pic>
      <p:pic>
        <p:nvPicPr>
          <p:cNvPr id="6" name="Imagen 5"/>
          <p:cNvPicPr>
            <a:picLocks noChangeAspect="1"/>
          </p:cNvPicPr>
          <p:nvPr/>
        </p:nvPicPr>
        <p:blipFill>
          <a:blip r:embed="rId5"/>
          <a:stretch>
            <a:fillRect/>
          </a:stretch>
        </p:blipFill>
        <p:spPr>
          <a:xfrm>
            <a:off x="257508" y="164792"/>
            <a:ext cx="5029200" cy="2524125"/>
          </a:xfrm>
          <a:prstGeom prst="rect">
            <a:avLst/>
          </a:prstGeom>
        </p:spPr>
      </p:pic>
      <p:pic>
        <p:nvPicPr>
          <p:cNvPr id="9" name="Imagen 8"/>
          <p:cNvPicPr>
            <a:picLocks noChangeAspect="1"/>
          </p:cNvPicPr>
          <p:nvPr/>
        </p:nvPicPr>
        <p:blipFill>
          <a:blip r:embed="rId6"/>
          <a:stretch>
            <a:fillRect/>
          </a:stretch>
        </p:blipFill>
        <p:spPr>
          <a:xfrm>
            <a:off x="887305" y="2748652"/>
            <a:ext cx="6130241" cy="2356673"/>
          </a:xfrm>
          <a:prstGeom prst="rect">
            <a:avLst/>
          </a:prstGeom>
        </p:spPr>
      </p:pic>
      <p:cxnSp>
        <p:nvCxnSpPr>
          <p:cNvPr id="8" name="Conector recto de flecha 7"/>
          <p:cNvCxnSpPr/>
          <p:nvPr/>
        </p:nvCxnSpPr>
        <p:spPr>
          <a:xfrm>
            <a:off x="768510" y="2604207"/>
            <a:ext cx="203121" cy="795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2797078" y="3813098"/>
            <a:ext cx="1054486" cy="208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p:cNvCxnSpPr/>
          <p:nvPr/>
        </p:nvCxnSpPr>
        <p:spPr>
          <a:xfrm flipV="1">
            <a:off x="2135741" y="1128753"/>
            <a:ext cx="3366156" cy="58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25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pSp>
        <p:nvGrpSpPr>
          <p:cNvPr id="939" name="Google Shape;939;p34"/>
          <p:cNvGrpSpPr/>
          <p:nvPr/>
        </p:nvGrpSpPr>
        <p:grpSpPr>
          <a:xfrm flipH="1">
            <a:off x="-257018" y="2362075"/>
            <a:ext cx="1425315" cy="3241658"/>
            <a:chOff x="2650500" y="238500"/>
            <a:chExt cx="2300750" cy="5232700"/>
          </a:xfrm>
        </p:grpSpPr>
        <p:sp>
          <p:nvSpPr>
            <p:cNvPr id="940" name="Google Shape;940;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4"/>
          <p:cNvGrpSpPr/>
          <p:nvPr/>
        </p:nvGrpSpPr>
        <p:grpSpPr>
          <a:xfrm rot="4341138" flipH="1">
            <a:off x="-1678078" y="-777857"/>
            <a:ext cx="4147842" cy="3210269"/>
            <a:chOff x="434475" y="237850"/>
            <a:chExt cx="6749725" cy="5224025"/>
          </a:xfrm>
        </p:grpSpPr>
        <p:sp>
          <p:nvSpPr>
            <p:cNvPr id="945" name="Google Shape;945;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4"/>
          <p:cNvGrpSpPr/>
          <p:nvPr/>
        </p:nvGrpSpPr>
        <p:grpSpPr>
          <a:xfrm>
            <a:off x="3605463" y="2331113"/>
            <a:ext cx="7186900" cy="4132775"/>
            <a:chOff x="235075" y="777725"/>
            <a:chExt cx="7186900" cy="4132775"/>
          </a:xfrm>
        </p:grpSpPr>
        <p:sp>
          <p:nvSpPr>
            <p:cNvPr id="948" name="Google Shape;948;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34"/>
          <p:cNvSpPr/>
          <p:nvPr/>
        </p:nvSpPr>
        <p:spPr>
          <a:xfrm>
            <a:off x="3015900" y="1015650"/>
            <a:ext cx="3112200" cy="31122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txBox="1">
            <a:spLocks noGrp="1"/>
          </p:cNvSpPr>
          <p:nvPr>
            <p:ph type="ctrTitle"/>
          </p:nvPr>
        </p:nvSpPr>
        <p:spPr>
          <a:xfrm>
            <a:off x="3283680" y="2751570"/>
            <a:ext cx="2588798" cy="577800"/>
          </a:xfrm>
          <a:prstGeom prst="rect">
            <a:avLst/>
          </a:prstGeom>
        </p:spPr>
        <p:txBody>
          <a:bodyPr spcFirstLastPara="1" wrap="square" lIns="91425" tIns="91425" rIns="91425" bIns="91425" anchor="b" anchorCtr="0">
            <a:noAutofit/>
          </a:bodyPr>
          <a:lstStyle/>
          <a:p>
            <a:pPr lvl="0"/>
            <a:r>
              <a:rPr lang="es-ES" dirty="0"/>
              <a:t>Entendiendo conceptos</a:t>
            </a:r>
            <a:endParaRPr lang="es-ES" dirty="0"/>
          </a:p>
        </p:txBody>
      </p:sp>
      <p:sp>
        <p:nvSpPr>
          <p:cNvPr id="952" name="Google Shape;952;p34"/>
          <p:cNvSpPr txBox="1">
            <a:spLocks noGrp="1"/>
          </p:cNvSpPr>
          <p:nvPr>
            <p:ph type="subTitle" idx="1"/>
          </p:nvPr>
        </p:nvSpPr>
        <p:spPr>
          <a:xfrm>
            <a:off x="3631050" y="3273014"/>
            <a:ext cx="1957200" cy="577800"/>
          </a:xfrm>
          <a:prstGeom prst="rect">
            <a:avLst/>
          </a:prstGeom>
        </p:spPr>
        <p:txBody>
          <a:bodyPr spcFirstLastPara="1" wrap="square" lIns="91425" tIns="91425" rIns="91425" bIns="91425" anchor="t" anchorCtr="0">
            <a:noAutofit/>
          </a:bodyPr>
          <a:lstStyle/>
          <a:p>
            <a:pPr marL="0" lvl="0" indent="0">
              <a:buClr>
                <a:schemeClr val="dk1"/>
              </a:buClr>
              <a:buSzPts val="1100"/>
            </a:pPr>
            <a:r>
              <a:rPr lang="es-ES" dirty="0"/>
              <a:t>Data </a:t>
            </a:r>
            <a:r>
              <a:rPr lang="es-ES" dirty="0" err="1"/>
              <a:t>binding</a:t>
            </a:r>
            <a:r>
              <a:rPr lang="es-ES" dirty="0"/>
              <a:t>, </a:t>
            </a:r>
            <a:r>
              <a:rPr lang="es-ES" dirty="0" err="1"/>
              <a:t>property</a:t>
            </a:r>
            <a:r>
              <a:rPr lang="es-ES" dirty="0"/>
              <a:t> </a:t>
            </a:r>
            <a:r>
              <a:rPr lang="es-ES" dirty="0" err="1"/>
              <a:t>binding</a:t>
            </a:r>
            <a:r>
              <a:rPr lang="es-ES" dirty="0"/>
              <a:t>, </a:t>
            </a:r>
            <a:r>
              <a:rPr lang="es-ES" dirty="0" err="1"/>
              <a:t>event</a:t>
            </a:r>
            <a:r>
              <a:rPr lang="es-ES" dirty="0"/>
              <a:t> </a:t>
            </a:r>
            <a:r>
              <a:rPr lang="es-ES" dirty="0" err="1"/>
              <a:t>binding</a:t>
            </a:r>
            <a:r>
              <a:rPr lang="es-ES" dirty="0"/>
              <a:t> y modelos</a:t>
            </a:r>
            <a:endParaRPr lang="es-ES" dirty="0"/>
          </a:p>
        </p:txBody>
      </p:sp>
      <p:sp>
        <p:nvSpPr>
          <p:cNvPr id="953" name="Google Shape;953;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grpSp>
        <p:nvGrpSpPr>
          <p:cNvPr id="954" name="Google Shape;954;p34"/>
          <p:cNvGrpSpPr/>
          <p:nvPr/>
        </p:nvGrpSpPr>
        <p:grpSpPr>
          <a:xfrm rot="1195466">
            <a:off x="920701" y="612970"/>
            <a:ext cx="2763315" cy="771207"/>
            <a:chOff x="234200" y="2027925"/>
            <a:chExt cx="6760111" cy="1887098"/>
          </a:xfrm>
        </p:grpSpPr>
        <p:sp>
          <p:nvSpPr>
            <p:cNvPr id="955" name="Google Shape;955;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34"/>
          <p:cNvSpPr/>
          <p:nvPr/>
        </p:nvSpPr>
        <p:spPr>
          <a:xfrm>
            <a:off x="4281000" y="2331135"/>
            <a:ext cx="657300" cy="131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34"/>
          <p:cNvGrpSpPr/>
          <p:nvPr/>
        </p:nvGrpSpPr>
        <p:grpSpPr>
          <a:xfrm>
            <a:off x="5849014" y="3884007"/>
            <a:ext cx="1324793" cy="770735"/>
            <a:chOff x="5849014" y="3884007"/>
            <a:chExt cx="1324793" cy="770735"/>
          </a:xfrm>
        </p:grpSpPr>
        <p:sp>
          <p:nvSpPr>
            <p:cNvPr id="972" name="Google Shape;972;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4"/>
          <p:cNvGrpSpPr/>
          <p:nvPr/>
        </p:nvGrpSpPr>
        <p:grpSpPr>
          <a:xfrm rot="1345290" flipH="1">
            <a:off x="6038742" y="-615118"/>
            <a:ext cx="1674713" cy="3227384"/>
            <a:chOff x="2453450" y="238025"/>
            <a:chExt cx="2711225" cy="5224875"/>
          </a:xfrm>
        </p:grpSpPr>
        <p:sp>
          <p:nvSpPr>
            <p:cNvPr id="980" name="Google Shape;980;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2356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1774202"/>
            <a:ext cx="5598000" cy="3395798"/>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03801" y="1858591"/>
            <a:ext cx="4675800" cy="5676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smtClean="0"/>
              <a:t>Vamos a modificar nuestro </a:t>
            </a:r>
            <a:r>
              <a:rPr lang="es" b="1" dirty="0" smtClean="0"/>
              <a:t>StockItemComponent</a:t>
            </a:r>
            <a:r>
              <a:rPr lang="es" dirty="0" smtClean="0"/>
              <a:t> de la siguiente manera:</a:t>
            </a:r>
            <a:r>
              <a:rPr lang="es" dirty="0"/>
              <a:t/>
            </a:r>
            <a:br>
              <a:rPr lang="es" dirty="0"/>
            </a:br>
            <a:endParaRPr dirty="0"/>
          </a:p>
        </p:txBody>
      </p:sp>
      <p:sp>
        <p:nvSpPr>
          <p:cNvPr id="1063" name="Google Shape;1063;p35"/>
          <p:cNvSpPr txBox="1">
            <a:spLocks noGrp="1"/>
          </p:cNvSpPr>
          <p:nvPr>
            <p:ph type="title"/>
          </p:nvPr>
        </p:nvSpPr>
        <p:spPr>
          <a:xfrm>
            <a:off x="615225" y="513900"/>
            <a:ext cx="6549156"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ENTENDIENDO DATA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2419606" y="2403271"/>
            <a:ext cx="4029075" cy="2771775"/>
          </a:xfrm>
          <a:prstGeom prst="rect">
            <a:avLst/>
          </a:prstGeom>
        </p:spPr>
      </p:pic>
      <p:sp>
        <p:nvSpPr>
          <p:cNvPr id="3" name="CuadroTexto 2"/>
          <p:cNvSpPr txBox="1"/>
          <p:nvPr/>
        </p:nvSpPr>
        <p:spPr>
          <a:xfrm>
            <a:off x="6213454" y="2356748"/>
            <a:ext cx="284052" cy="307777"/>
          </a:xfrm>
          <a:prstGeom prst="rect">
            <a:avLst/>
          </a:prstGeom>
          <a:noFill/>
        </p:spPr>
        <p:txBody>
          <a:bodyPr wrap="none" rtlCol="0">
            <a:spAutoFit/>
          </a:bodyPr>
          <a:lstStyle/>
          <a:p>
            <a:r>
              <a:rPr lang="es-ES" dirty="0" smtClean="0">
                <a:solidFill>
                  <a:srgbClr val="FF0000"/>
                </a:solidFill>
              </a:rPr>
              <a:t>1</a:t>
            </a:r>
            <a:endParaRPr lang="es-ES" dirty="0">
              <a:solidFill>
                <a:srgbClr val="FF0000"/>
              </a:solidFill>
            </a:endParaRPr>
          </a:p>
        </p:txBody>
      </p:sp>
      <p:sp>
        <p:nvSpPr>
          <p:cNvPr id="59" name="CuadroTexto 58"/>
          <p:cNvSpPr txBox="1"/>
          <p:nvPr/>
        </p:nvSpPr>
        <p:spPr>
          <a:xfrm>
            <a:off x="4305043" y="2926778"/>
            <a:ext cx="284052" cy="307777"/>
          </a:xfrm>
          <a:prstGeom prst="rect">
            <a:avLst/>
          </a:prstGeom>
          <a:noFill/>
        </p:spPr>
        <p:txBody>
          <a:bodyPr wrap="none" rtlCol="0">
            <a:spAutoFit/>
          </a:bodyPr>
          <a:lstStyle/>
          <a:p>
            <a:r>
              <a:rPr lang="es-ES" dirty="0">
                <a:solidFill>
                  <a:srgbClr val="FF0000"/>
                </a:solidFill>
              </a:rPr>
              <a:t>2</a:t>
            </a:r>
            <a:endParaRPr lang="es-ES" dirty="0">
              <a:solidFill>
                <a:srgbClr val="FF0000"/>
              </a:solidFill>
            </a:endParaRPr>
          </a:p>
        </p:txBody>
      </p:sp>
      <p:sp>
        <p:nvSpPr>
          <p:cNvPr id="60" name="CuadroTexto 59"/>
          <p:cNvSpPr txBox="1"/>
          <p:nvPr/>
        </p:nvSpPr>
        <p:spPr>
          <a:xfrm>
            <a:off x="3889918" y="3635269"/>
            <a:ext cx="284052" cy="307777"/>
          </a:xfrm>
          <a:prstGeom prst="rect">
            <a:avLst/>
          </a:prstGeom>
          <a:noFill/>
        </p:spPr>
        <p:txBody>
          <a:bodyPr wrap="none" rtlCol="0">
            <a:spAutoFit/>
          </a:bodyPr>
          <a:lstStyle/>
          <a:p>
            <a:r>
              <a:rPr lang="es-ES" dirty="0" smtClean="0">
                <a:solidFill>
                  <a:srgbClr val="FF0000"/>
                </a:solidFill>
              </a:rPr>
              <a:t>3</a:t>
            </a:r>
            <a:endParaRPr lang="es-ES" dirty="0">
              <a:solidFill>
                <a:srgbClr val="FF0000"/>
              </a:solidFill>
            </a:endParaRPr>
          </a:p>
        </p:txBody>
      </p:sp>
      <p:sp>
        <p:nvSpPr>
          <p:cNvPr id="61" name="CuadroTexto 60"/>
          <p:cNvSpPr txBox="1"/>
          <p:nvPr/>
        </p:nvSpPr>
        <p:spPr>
          <a:xfrm>
            <a:off x="3569194" y="3959813"/>
            <a:ext cx="284052" cy="307777"/>
          </a:xfrm>
          <a:prstGeom prst="rect">
            <a:avLst/>
          </a:prstGeom>
          <a:noFill/>
        </p:spPr>
        <p:txBody>
          <a:bodyPr wrap="none" rtlCol="0">
            <a:spAutoFit/>
          </a:bodyPr>
          <a:lstStyle/>
          <a:p>
            <a:r>
              <a:rPr lang="es-ES" dirty="0">
                <a:solidFill>
                  <a:srgbClr val="FF0000"/>
                </a:solidFill>
              </a:rPr>
              <a:t>4</a:t>
            </a:r>
            <a:endParaRPr lang="es-ES" dirty="0">
              <a:solidFill>
                <a:srgbClr val="FF0000"/>
              </a:solidFill>
            </a:endParaRPr>
          </a:p>
        </p:txBody>
      </p:sp>
    </p:spTree>
    <p:extLst>
      <p:ext uri="{BB962C8B-B14F-4D97-AF65-F5344CB8AC3E}">
        <p14:creationId xmlns:p14="http://schemas.microsoft.com/office/powerpoint/2010/main" val="20887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831384" y="1292911"/>
            <a:ext cx="5598000" cy="3680276"/>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1989179" y="1384972"/>
            <a:ext cx="4929711" cy="3548653"/>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Clr>
                <a:schemeClr val="dk1"/>
              </a:buClr>
              <a:buSzPts val="1100"/>
              <a:buFont typeface="+mj-lt"/>
              <a:buAutoNum type="arabicPeriod"/>
            </a:pPr>
            <a:r>
              <a:rPr lang="es-ES" dirty="0" smtClean="0"/>
              <a:t>Para poder utilizar </a:t>
            </a:r>
            <a:r>
              <a:rPr lang="es-ES" b="1" dirty="0" err="1" smtClean="0"/>
              <a:t>ngOnInit</a:t>
            </a:r>
            <a:r>
              <a:rPr lang="es-ES" dirty="0" smtClean="0"/>
              <a:t> debemos hacer que la clase implemente su interfaz.</a:t>
            </a:r>
          </a:p>
          <a:p>
            <a:pPr marL="228600" lvl="0" indent="-228600" algn="l" rtl="0">
              <a:lnSpc>
                <a:spcPct val="100000"/>
              </a:lnSpc>
              <a:spcBef>
                <a:spcPts val="0"/>
              </a:spcBef>
              <a:spcAft>
                <a:spcPts val="0"/>
              </a:spcAft>
              <a:buClr>
                <a:schemeClr val="dk1"/>
              </a:buClr>
              <a:buSzPts val="1100"/>
              <a:buFont typeface="+mj-lt"/>
              <a:buAutoNum type="arabicPeriod"/>
            </a:pPr>
            <a:endParaRPr lang="es-ES" dirty="0" smtClean="0"/>
          </a:p>
          <a:p>
            <a:pPr marL="228600" lvl="0" indent="-228600" algn="l" rtl="0">
              <a:lnSpc>
                <a:spcPct val="100000"/>
              </a:lnSpc>
              <a:spcBef>
                <a:spcPts val="0"/>
              </a:spcBef>
              <a:spcAft>
                <a:spcPts val="0"/>
              </a:spcAft>
              <a:buClr>
                <a:schemeClr val="dk1"/>
              </a:buClr>
              <a:buSzPts val="1100"/>
              <a:buFont typeface="+mj-lt"/>
              <a:buAutoNum type="arabicPeriod"/>
            </a:pPr>
            <a:r>
              <a:rPr lang="es-ES" dirty="0" smtClean="0"/>
              <a:t>Es muy buena práctica </a:t>
            </a:r>
            <a:r>
              <a:rPr lang="es-ES" b="1" dirty="0" smtClean="0"/>
              <a:t>declarar las variables globales </a:t>
            </a:r>
            <a:r>
              <a:rPr lang="es-ES" dirty="0" smtClean="0"/>
              <a:t>del componente justo después de la definición de la clase del mismo. Intentar </a:t>
            </a:r>
            <a:r>
              <a:rPr lang="es-ES" dirty="0" err="1" smtClean="0"/>
              <a:t>tipar</a:t>
            </a:r>
            <a:r>
              <a:rPr lang="es-ES" dirty="0" smtClean="0"/>
              <a:t> todo lo posible (para eso utilizamos </a:t>
            </a:r>
            <a:r>
              <a:rPr lang="es-ES" dirty="0" err="1" smtClean="0"/>
              <a:t>typescript</a:t>
            </a:r>
            <a:r>
              <a:rPr lang="es-ES" dirty="0" smtClean="0"/>
              <a:t>, nada de </a:t>
            </a:r>
            <a:r>
              <a:rPr lang="es-ES" dirty="0" err="1" smtClean="0"/>
              <a:t>any</a:t>
            </a:r>
            <a:r>
              <a:rPr lang="es-ES" dirty="0" smtClean="0"/>
              <a:t>). Aquí dentro ya hay por gustos:</a:t>
            </a:r>
          </a:p>
          <a:p>
            <a:pPr marL="685800" lvl="1" indent="-228600">
              <a:lnSpc>
                <a:spcPct val="100000"/>
              </a:lnSpc>
              <a:spcBef>
                <a:spcPts val="0"/>
              </a:spcBef>
              <a:buClr>
                <a:schemeClr val="dk1"/>
              </a:buClr>
              <a:buSzPts val="1100"/>
            </a:pPr>
            <a:r>
              <a:rPr lang="es-ES" dirty="0" smtClean="0"/>
              <a:t>Declaración únicamente y no asignación (mi favorita)</a:t>
            </a:r>
          </a:p>
          <a:p>
            <a:pPr marL="685800" lvl="1" indent="-228600">
              <a:lnSpc>
                <a:spcPct val="100000"/>
              </a:lnSpc>
              <a:spcBef>
                <a:spcPts val="0"/>
              </a:spcBef>
              <a:buClr>
                <a:schemeClr val="dk1"/>
              </a:buClr>
              <a:buSzPts val="1100"/>
            </a:pPr>
            <a:r>
              <a:rPr lang="es-ES" dirty="0" smtClean="0"/>
              <a:t>Declaración y asignación de los datos iniciales que se sepa.</a:t>
            </a:r>
          </a:p>
          <a:p>
            <a:pPr marL="685800" lvl="1" indent="-228600">
              <a:lnSpc>
                <a:spcPct val="100000"/>
              </a:lnSpc>
              <a:spcBef>
                <a:spcPts val="0"/>
              </a:spcBef>
              <a:buClr>
                <a:schemeClr val="dk1"/>
              </a:buClr>
              <a:buSzPts val="1100"/>
            </a:pPr>
            <a:endParaRPr lang="es-ES" dirty="0" smtClean="0"/>
          </a:p>
          <a:p>
            <a:pPr marL="228600" lvl="0" indent="-228600" algn="l" rtl="0">
              <a:lnSpc>
                <a:spcPct val="100000"/>
              </a:lnSpc>
              <a:spcBef>
                <a:spcPts val="0"/>
              </a:spcBef>
              <a:spcAft>
                <a:spcPts val="0"/>
              </a:spcAft>
              <a:buClr>
                <a:schemeClr val="dk1"/>
              </a:buClr>
              <a:buSzPts val="1100"/>
              <a:buFont typeface="+mj-lt"/>
              <a:buAutoNum type="arabicPeriod"/>
            </a:pPr>
            <a:r>
              <a:rPr lang="es-ES" dirty="0" smtClean="0"/>
              <a:t>El </a:t>
            </a:r>
            <a:r>
              <a:rPr lang="es-ES" b="1" dirty="0" smtClean="0"/>
              <a:t>constructor</a:t>
            </a:r>
            <a:r>
              <a:rPr lang="es-ES" dirty="0" smtClean="0"/>
              <a:t> se ejecutará antes de hacer el </a:t>
            </a:r>
            <a:r>
              <a:rPr lang="es-ES" dirty="0" err="1" smtClean="0"/>
              <a:t>bindeo</a:t>
            </a:r>
            <a:r>
              <a:rPr lang="es-ES" dirty="0" smtClean="0"/>
              <a:t> de las variables que se le pasen al componente y sirve también para inyección de dependencias (lo daremos más adelante). Básicamente se ejecuta antes que </a:t>
            </a:r>
            <a:r>
              <a:rPr lang="es-ES" dirty="0" err="1" smtClean="0"/>
              <a:t>ngOnInit</a:t>
            </a:r>
            <a:r>
              <a:rPr lang="es-ES" dirty="0" smtClean="0"/>
              <a:t>.</a:t>
            </a:r>
          </a:p>
          <a:p>
            <a:pPr marL="228600" lvl="0" indent="-228600" algn="l" rtl="0">
              <a:lnSpc>
                <a:spcPct val="100000"/>
              </a:lnSpc>
              <a:spcBef>
                <a:spcPts val="0"/>
              </a:spcBef>
              <a:spcAft>
                <a:spcPts val="0"/>
              </a:spcAft>
              <a:buClr>
                <a:schemeClr val="dk1"/>
              </a:buClr>
              <a:buSzPts val="1100"/>
              <a:buFont typeface="+mj-lt"/>
              <a:buAutoNum type="arabicPeriod"/>
            </a:pPr>
            <a:endParaRPr lang="es-ES" dirty="0" smtClean="0"/>
          </a:p>
          <a:p>
            <a:pPr marL="228600" lvl="0" indent="-228600" algn="l" rtl="0">
              <a:lnSpc>
                <a:spcPct val="100000"/>
              </a:lnSpc>
              <a:spcBef>
                <a:spcPts val="0"/>
              </a:spcBef>
              <a:spcAft>
                <a:spcPts val="0"/>
              </a:spcAft>
              <a:buClr>
                <a:schemeClr val="dk1"/>
              </a:buClr>
              <a:buSzPts val="1100"/>
              <a:buFont typeface="+mj-lt"/>
              <a:buAutoNum type="arabicPeriod"/>
            </a:pPr>
            <a:r>
              <a:rPr lang="es-ES" b="1" dirty="0" err="1" smtClean="0"/>
              <a:t>ngOnInit</a:t>
            </a:r>
            <a:r>
              <a:rPr lang="es-ES" dirty="0" smtClean="0"/>
              <a:t>: Uno de los muchos estados de ciclo de vida de componente de angular (se verán más adelante). Se ejecuta cuando el componente es inicializado (tiene el contexto de las variables que se le pasan por Input y de los output)</a:t>
            </a:r>
          </a:p>
          <a:p>
            <a:pPr marL="685800" lvl="1" indent="-228600">
              <a:lnSpc>
                <a:spcPct val="100000"/>
              </a:lnSpc>
              <a:spcBef>
                <a:spcPts val="0"/>
              </a:spcBef>
              <a:buClr>
                <a:schemeClr val="dk1"/>
              </a:buClr>
              <a:buSzPts val="1100"/>
            </a:pPr>
            <a:endParaRPr dirty="0"/>
          </a:p>
          <a:p>
            <a:pPr marL="0" lvl="0" indent="0" algn="l" rtl="0">
              <a:lnSpc>
                <a:spcPct val="100000"/>
              </a:lnSpc>
              <a:spcBef>
                <a:spcPts val="0"/>
              </a:spcBef>
              <a:spcAft>
                <a:spcPts val="0"/>
              </a:spcAft>
              <a:buClr>
                <a:schemeClr val="dk1"/>
              </a:buClr>
              <a:buSzPts val="1100"/>
              <a:buFont typeface="Arial"/>
              <a:buNone/>
            </a:pPr>
            <a:endParaRPr dirty="0"/>
          </a:p>
        </p:txBody>
      </p:sp>
      <p:sp>
        <p:nvSpPr>
          <p:cNvPr id="1063" name="Google Shape;1063;p35"/>
          <p:cNvSpPr txBox="1">
            <a:spLocks noGrp="1"/>
          </p:cNvSpPr>
          <p:nvPr>
            <p:ph type="title"/>
          </p:nvPr>
        </p:nvSpPr>
        <p:spPr>
          <a:xfrm>
            <a:off x="615225" y="182438"/>
            <a:ext cx="5923822" cy="896700"/>
          </a:xfrm>
          <a:prstGeom prst="rect">
            <a:avLst/>
          </a:prstGeom>
        </p:spPr>
        <p:txBody>
          <a:bodyPr spcFirstLastPara="1" wrap="square" lIns="91425" tIns="91425" rIns="91425" bIns="91425" anchor="b" anchorCtr="0">
            <a:noAutofit/>
          </a:bodyPr>
          <a:lstStyle/>
          <a:p>
            <a:pPr lvl="0"/>
            <a:r>
              <a:rPr lang="es" dirty="0"/>
              <a:t>ENTENDIENDO DATA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623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581330" y="473176"/>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smtClean="0">
                <a:solidFill>
                  <a:srgbClr val="541C1D"/>
                </a:solidFill>
              </a:rPr>
              <a:t>Vamos</a:t>
            </a:r>
            <a:r>
              <a:rPr lang="es" dirty="0" smtClean="0">
                <a:solidFill>
                  <a:srgbClr val="541C1D"/>
                </a:solidFill>
              </a:rPr>
              <a:t> a implementarlo en nuestro código</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338503" y="214375"/>
            <a:ext cx="2457450" cy="1057275"/>
          </a:xfrm>
          <a:prstGeom prst="rect">
            <a:avLst/>
          </a:prstGeom>
        </p:spPr>
      </p:pic>
      <p:pic>
        <p:nvPicPr>
          <p:cNvPr id="6" name="Imagen 5"/>
          <p:cNvPicPr>
            <a:picLocks noChangeAspect="1"/>
          </p:cNvPicPr>
          <p:nvPr/>
        </p:nvPicPr>
        <p:blipFill>
          <a:blip r:embed="rId5"/>
          <a:stretch>
            <a:fillRect/>
          </a:stretch>
        </p:blipFill>
        <p:spPr>
          <a:xfrm>
            <a:off x="353784" y="1574586"/>
            <a:ext cx="2600325" cy="1952625"/>
          </a:xfrm>
          <a:prstGeom prst="rect">
            <a:avLst/>
          </a:prstGeom>
        </p:spPr>
      </p:pic>
      <p:cxnSp>
        <p:nvCxnSpPr>
          <p:cNvPr id="8" name="Conector recto de flecha 7"/>
          <p:cNvCxnSpPr/>
          <p:nvPr/>
        </p:nvCxnSpPr>
        <p:spPr>
          <a:xfrm>
            <a:off x="2393045" y="743012"/>
            <a:ext cx="260701" cy="898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6"/>
          <a:stretch>
            <a:fillRect/>
          </a:stretch>
        </p:blipFill>
        <p:spPr>
          <a:xfrm>
            <a:off x="3332546" y="1368968"/>
            <a:ext cx="3648075" cy="1647825"/>
          </a:xfrm>
          <a:prstGeom prst="rect">
            <a:avLst/>
          </a:prstGeom>
        </p:spPr>
      </p:pic>
      <p:cxnSp>
        <p:nvCxnSpPr>
          <p:cNvPr id="126" name="Conector recto de flecha 125"/>
          <p:cNvCxnSpPr/>
          <p:nvPr/>
        </p:nvCxnSpPr>
        <p:spPr>
          <a:xfrm>
            <a:off x="2422756" y="508400"/>
            <a:ext cx="1010614" cy="9776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p:nvPicPr>
        <p:blipFill>
          <a:blip r:embed="rId7"/>
          <a:stretch>
            <a:fillRect/>
          </a:stretch>
        </p:blipFill>
        <p:spPr>
          <a:xfrm>
            <a:off x="3237022" y="3189650"/>
            <a:ext cx="4159165" cy="1867733"/>
          </a:xfrm>
          <a:prstGeom prst="rect">
            <a:avLst/>
          </a:prstGeom>
        </p:spPr>
      </p:pic>
      <p:cxnSp>
        <p:nvCxnSpPr>
          <p:cNvPr id="129" name="Conector recto de flecha 128"/>
          <p:cNvCxnSpPr/>
          <p:nvPr/>
        </p:nvCxnSpPr>
        <p:spPr>
          <a:xfrm>
            <a:off x="2414073" y="3399885"/>
            <a:ext cx="875766" cy="6150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p:cNvCxnSpPr/>
          <p:nvPr/>
        </p:nvCxnSpPr>
        <p:spPr>
          <a:xfrm flipH="1">
            <a:off x="6581330" y="2898063"/>
            <a:ext cx="211287" cy="3647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5534526" y="1702876"/>
            <a:ext cx="709863" cy="330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Rectángulo 137"/>
          <p:cNvSpPr/>
          <p:nvPr/>
        </p:nvSpPr>
        <p:spPr>
          <a:xfrm>
            <a:off x="4961672" y="2065569"/>
            <a:ext cx="709863" cy="330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64316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1774202"/>
            <a:ext cx="5598000" cy="3395798"/>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03801" y="1858591"/>
            <a:ext cx="4675800" cy="5676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smtClean="0"/>
              <a:t>Vamos a modificar nuestro </a:t>
            </a:r>
            <a:r>
              <a:rPr lang="es" b="1" dirty="0" smtClean="0"/>
              <a:t>StockItemComponent</a:t>
            </a:r>
            <a:r>
              <a:rPr lang="es" dirty="0" smtClean="0"/>
              <a:t> de la siguiente manera:</a:t>
            </a:r>
            <a:r>
              <a:rPr lang="es" dirty="0"/>
              <a:t/>
            </a:r>
            <a:br>
              <a:rPr lang="es" dirty="0"/>
            </a:br>
            <a:endParaRPr dirty="0"/>
          </a:p>
        </p:txBody>
      </p:sp>
      <p:sp>
        <p:nvSpPr>
          <p:cNvPr id="1063" name="Google Shape;1063;p35"/>
          <p:cNvSpPr txBox="1">
            <a:spLocks noGrp="1"/>
          </p:cNvSpPr>
          <p:nvPr>
            <p:ph type="title"/>
          </p:nvPr>
        </p:nvSpPr>
        <p:spPr>
          <a:xfrm>
            <a:off x="615225" y="513900"/>
            <a:ext cx="6549156"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ENTENDIENDO PROPERTY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3"/>
          <a:stretch>
            <a:fillRect/>
          </a:stretch>
        </p:blipFill>
        <p:spPr>
          <a:xfrm>
            <a:off x="2234016" y="2437439"/>
            <a:ext cx="4543425" cy="2638425"/>
          </a:xfrm>
          <a:prstGeom prst="rect">
            <a:avLst/>
          </a:prstGeom>
        </p:spPr>
      </p:pic>
    </p:spTree>
    <p:extLst>
      <p:ext uri="{BB962C8B-B14F-4D97-AF65-F5344CB8AC3E}">
        <p14:creationId xmlns:p14="http://schemas.microsoft.com/office/powerpoint/2010/main" val="2992408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581330" y="473176"/>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smtClean="0">
                <a:solidFill>
                  <a:srgbClr val="541C1D"/>
                </a:solidFill>
              </a:rPr>
              <a:t>Vamos</a:t>
            </a:r>
            <a:r>
              <a:rPr lang="es" dirty="0" smtClean="0">
                <a:solidFill>
                  <a:srgbClr val="541C1D"/>
                </a:solidFill>
              </a:rPr>
              <a:t> a implementarlo en nuestro código</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338503" y="214375"/>
            <a:ext cx="2457450" cy="1057275"/>
          </a:xfrm>
          <a:prstGeom prst="rect">
            <a:avLst/>
          </a:prstGeom>
        </p:spPr>
      </p:pic>
      <p:cxnSp>
        <p:nvCxnSpPr>
          <p:cNvPr id="8" name="Conector recto de flecha 7"/>
          <p:cNvCxnSpPr/>
          <p:nvPr/>
        </p:nvCxnSpPr>
        <p:spPr>
          <a:xfrm>
            <a:off x="2393045" y="743012"/>
            <a:ext cx="260701" cy="898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p:cNvCxnSpPr/>
          <p:nvPr/>
        </p:nvCxnSpPr>
        <p:spPr>
          <a:xfrm>
            <a:off x="2422756" y="508400"/>
            <a:ext cx="1010614" cy="9776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stretch>
            <a:fillRect/>
          </a:stretch>
        </p:blipFill>
        <p:spPr>
          <a:xfrm>
            <a:off x="757603" y="1656756"/>
            <a:ext cx="2038350" cy="1266825"/>
          </a:xfrm>
          <a:prstGeom prst="rect">
            <a:avLst/>
          </a:prstGeom>
        </p:spPr>
      </p:pic>
      <p:pic>
        <p:nvPicPr>
          <p:cNvPr id="3" name="Imagen 2"/>
          <p:cNvPicPr>
            <a:picLocks noChangeAspect="1"/>
          </p:cNvPicPr>
          <p:nvPr/>
        </p:nvPicPr>
        <p:blipFill>
          <a:blip r:embed="rId6"/>
          <a:stretch>
            <a:fillRect/>
          </a:stretch>
        </p:blipFill>
        <p:spPr>
          <a:xfrm>
            <a:off x="2947287" y="1567377"/>
            <a:ext cx="5469167" cy="1059744"/>
          </a:xfrm>
          <a:prstGeom prst="rect">
            <a:avLst/>
          </a:prstGeom>
        </p:spPr>
      </p:pic>
      <p:pic>
        <p:nvPicPr>
          <p:cNvPr id="5" name="Imagen 4"/>
          <p:cNvPicPr>
            <a:picLocks noChangeAspect="1"/>
          </p:cNvPicPr>
          <p:nvPr/>
        </p:nvPicPr>
        <p:blipFill>
          <a:blip r:embed="rId7"/>
          <a:stretch>
            <a:fillRect/>
          </a:stretch>
        </p:blipFill>
        <p:spPr>
          <a:xfrm>
            <a:off x="2976252" y="3010091"/>
            <a:ext cx="4162425" cy="2009775"/>
          </a:xfrm>
          <a:prstGeom prst="rect">
            <a:avLst/>
          </a:prstGeom>
        </p:spPr>
      </p:pic>
      <p:cxnSp>
        <p:nvCxnSpPr>
          <p:cNvPr id="129" name="Conector recto de flecha 128"/>
          <p:cNvCxnSpPr/>
          <p:nvPr/>
        </p:nvCxnSpPr>
        <p:spPr>
          <a:xfrm>
            <a:off x="2414073" y="3399885"/>
            <a:ext cx="875766" cy="6150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p:cNvCxnSpPr/>
          <p:nvPr/>
        </p:nvCxnSpPr>
        <p:spPr>
          <a:xfrm flipH="1">
            <a:off x="6581330" y="2803534"/>
            <a:ext cx="211287" cy="3647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657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831384" y="2044537"/>
            <a:ext cx="5598000" cy="292865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txBox="1">
            <a:spLocks noGrp="1"/>
          </p:cNvSpPr>
          <p:nvPr>
            <p:ph type="body" idx="1"/>
          </p:nvPr>
        </p:nvSpPr>
        <p:spPr>
          <a:xfrm>
            <a:off x="2041595" y="2272886"/>
            <a:ext cx="4929711" cy="3548653"/>
          </a:xfrm>
          <a:prstGeom prst="rect">
            <a:avLst/>
          </a:prstGeom>
        </p:spPr>
        <p:txBody>
          <a:bodyPr spcFirstLastPara="1" wrap="square" lIns="91425" tIns="91425" rIns="91425" bIns="91425" anchor="t" anchorCtr="0">
            <a:noAutofit/>
          </a:bodyPr>
          <a:lstStyle/>
          <a:p>
            <a:pPr marL="457200" lvl="1" indent="0">
              <a:lnSpc>
                <a:spcPct val="100000"/>
              </a:lnSpc>
              <a:spcBef>
                <a:spcPts val="0"/>
              </a:spcBef>
              <a:buClr>
                <a:schemeClr val="dk1"/>
              </a:buClr>
              <a:buSzPts val="1100"/>
              <a:buNone/>
            </a:pPr>
            <a:r>
              <a:rPr lang="es-ES" dirty="0" smtClean="0"/>
              <a:t>De aquí podemos extraer varios puntos:</a:t>
            </a:r>
          </a:p>
          <a:p>
            <a:pPr marL="457200" lvl="1" indent="0">
              <a:lnSpc>
                <a:spcPct val="100000"/>
              </a:lnSpc>
              <a:spcBef>
                <a:spcPts val="0"/>
              </a:spcBef>
              <a:buClr>
                <a:schemeClr val="dk1"/>
              </a:buClr>
              <a:buSzPts val="1100"/>
              <a:buNone/>
            </a:pPr>
            <a:endParaRPr lang="es-ES" dirty="0"/>
          </a:p>
          <a:p>
            <a:pPr marL="628650" lvl="1" indent="-171450">
              <a:lnSpc>
                <a:spcPct val="100000"/>
              </a:lnSpc>
              <a:spcBef>
                <a:spcPts val="0"/>
              </a:spcBef>
              <a:buClr>
                <a:schemeClr val="dk1"/>
              </a:buClr>
              <a:buSzPts val="1100"/>
            </a:pPr>
            <a:r>
              <a:rPr lang="es-ES" dirty="0" smtClean="0"/>
              <a:t>Podemos </a:t>
            </a:r>
            <a:r>
              <a:rPr lang="es-ES" dirty="0" err="1" smtClean="0"/>
              <a:t>bindear</a:t>
            </a:r>
            <a:r>
              <a:rPr lang="es-ES" dirty="0" smtClean="0"/>
              <a:t> valores de expresiones a propiedades del DOM.</a:t>
            </a:r>
          </a:p>
          <a:p>
            <a:pPr marL="628650" lvl="1" indent="-171450">
              <a:lnSpc>
                <a:spcPct val="100000"/>
              </a:lnSpc>
              <a:spcBef>
                <a:spcPts val="0"/>
              </a:spcBef>
              <a:buClr>
                <a:schemeClr val="dk1"/>
              </a:buClr>
              <a:buSzPts val="1100"/>
            </a:pPr>
            <a:endParaRPr lang="es-ES" dirty="0" smtClean="0"/>
          </a:p>
          <a:p>
            <a:pPr marL="628650" lvl="1" indent="-171450">
              <a:lnSpc>
                <a:spcPct val="100000"/>
              </a:lnSpc>
              <a:spcBef>
                <a:spcPts val="0"/>
              </a:spcBef>
              <a:buClr>
                <a:schemeClr val="dk1"/>
              </a:buClr>
              <a:buSzPts val="1100"/>
            </a:pPr>
            <a:r>
              <a:rPr lang="es-ES" dirty="0" smtClean="0"/>
              <a:t>La sintaxis [ ] normalmente se utiliza para </a:t>
            </a:r>
            <a:r>
              <a:rPr lang="es-ES" dirty="0" err="1" smtClean="0"/>
              <a:t>bindear</a:t>
            </a:r>
            <a:r>
              <a:rPr lang="es-ES" dirty="0" smtClean="0"/>
              <a:t> de manera “</a:t>
            </a:r>
            <a:r>
              <a:rPr lang="es-ES" dirty="0" err="1" smtClean="0"/>
              <a:t>one-way</a:t>
            </a:r>
            <a:r>
              <a:rPr lang="es-ES" dirty="0" smtClean="0"/>
              <a:t>”</a:t>
            </a:r>
          </a:p>
          <a:p>
            <a:pPr marL="457200" lvl="1" indent="0">
              <a:lnSpc>
                <a:spcPct val="100000"/>
              </a:lnSpc>
              <a:spcBef>
                <a:spcPts val="0"/>
              </a:spcBef>
              <a:buClr>
                <a:schemeClr val="dk1"/>
              </a:buClr>
              <a:buSzPts val="1100"/>
              <a:buNone/>
            </a:pPr>
            <a:endParaRPr lang="es-ES" dirty="0" smtClean="0"/>
          </a:p>
          <a:p>
            <a:pPr marL="628650" lvl="1" indent="-171450">
              <a:lnSpc>
                <a:spcPct val="100000"/>
              </a:lnSpc>
              <a:spcBef>
                <a:spcPts val="0"/>
              </a:spcBef>
              <a:buClr>
                <a:schemeClr val="dk1"/>
              </a:buClr>
              <a:buSzPts val="1100"/>
            </a:pPr>
            <a:r>
              <a:rPr lang="es-ES" dirty="0" smtClean="0"/>
              <a:t>En versiones anteriores de angular utilizar [</a:t>
            </a:r>
            <a:r>
              <a:rPr lang="es-ES" dirty="0" err="1" smtClean="0"/>
              <a:t>class</a:t>
            </a:r>
            <a:r>
              <a:rPr lang="es-ES" dirty="0" smtClean="0"/>
              <a:t>] en lugar de [</a:t>
            </a:r>
            <a:r>
              <a:rPr lang="es-ES" dirty="0" err="1" smtClean="0"/>
              <a:t>ngClass</a:t>
            </a:r>
            <a:r>
              <a:rPr lang="es-ES" dirty="0" smtClean="0"/>
              <a:t>] reemplazaría la existente en el </a:t>
            </a:r>
            <a:r>
              <a:rPr lang="es-ES" dirty="0" err="1" smtClean="0"/>
              <a:t>class</a:t>
            </a:r>
            <a:r>
              <a:rPr lang="es-ES" dirty="0" smtClean="0"/>
              <a:t> normal. En este caso tras inspeccionar el elemento sigue la clase “</a:t>
            </a:r>
            <a:r>
              <a:rPr lang="es-ES" dirty="0" err="1" smtClean="0"/>
              <a:t>price</a:t>
            </a:r>
            <a:r>
              <a:rPr lang="es-ES" dirty="0" smtClean="0"/>
              <a:t>" (cuidado con esto y con la versión de angular usada, lo suyo es utilizar </a:t>
            </a:r>
            <a:r>
              <a:rPr lang="es-ES" dirty="0" err="1" smtClean="0"/>
              <a:t>ngClass</a:t>
            </a:r>
            <a:r>
              <a:rPr lang="es-ES" dirty="0" smtClean="0"/>
              <a:t> (se verá más adelante).</a:t>
            </a:r>
          </a:p>
        </p:txBody>
      </p:sp>
      <p:sp>
        <p:nvSpPr>
          <p:cNvPr id="1063" name="Google Shape;1063;p35"/>
          <p:cNvSpPr txBox="1">
            <a:spLocks noGrp="1"/>
          </p:cNvSpPr>
          <p:nvPr>
            <p:ph type="title"/>
          </p:nvPr>
        </p:nvSpPr>
        <p:spPr>
          <a:xfrm>
            <a:off x="620400" y="697012"/>
            <a:ext cx="5923822" cy="896700"/>
          </a:xfrm>
          <a:prstGeom prst="rect">
            <a:avLst/>
          </a:prstGeom>
        </p:spPr>
        <p:txBody>
          <a:bodyPr spcFirstLastPara="1" wrap="square" lIns="91425" tIns="91425" rIns="91425" bIns="91425" anchor="b" anchorCtr="0">
            <a:noAutofit/>
          </a:bodyPr>
          <a:lstStyle/>
          <a:p>
            <a:pPr lvl="0"/>
            <a:r>
              <a:rPr lang="es" dirty="0"/>
              <a:t>ENTENDIENDO PROPERTY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9837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893675" y="2040358"/>
            <a:ext cx="5598000" cy="292865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txBox="1">
            <a:spLocks noGrp="1"/>
          </p:cNvSpPr>
          <p:nvPr>
            <p:ph type="body" idx="1"/>
          </p:nvPr>
        </p:nvSpPr>
        <p:spPr>
          <a:xfrm>
            <a:off x="2061496" y="3141316"/>
            <a:ext cx="4929711" cy="2002184"/>
          </a:xfrm>
          <a:prstGeom prst="rect">
            <a:avLst/>
          </a:prstGeom>
        </p:spPr>
        <p:txBody>
          <a:bodyPr spcFirstLastPara="1" wrap="square" lIns="91425" tIns="91425" rIns="91425" bIns="91425" anchor="t" anchorCtr="0">
            <a:noAutofit/>
          </a:bodyPr>
          <a:lstStyle/>
          <a:p>
            <a:pPr marL="457200" lvl="1" indent="0">
              <a:lnSpc>
                <a:spcPct val="100000"/>
              </a:lnSpc>
              <a:spcBef>
                <a:spcPts val="0"/>
              </a:spcBef>
              <a:buClr>
                <a:schemeClr val="dk1"/>
              </a:buClr>
              <a:buSzPts val="1100"/>
              <a:buNone/>
            </a:pPr>
            <a:r>
              <a:rPr lang="es-ES" dirty="0" smtClean="0"/>
              <a:t>Podemos dejar que la variable la gestione angular o el propio DOM:</a:t>
            </a:r>
          </a:p>
          <a:p>
            <a:pPr marL="457200" lvl="1" indent="0">
              <a:lnSpc>
                <a:spcPct val="100000"/>
              </a:lnSpc>
              <a:spcBef>
                <a:spcPts val="0"/>
              </a:spcBef>
              <a:buClr>
                <a:schemeClr val="dk1"/>
              </a:buClr>
              <a:buSzPts val="1100"/>
              <a:buNone/>
            </a:pPr>
            <a:endParaRPr lang="es-ES" dirty="0"/>
          </a:p>
          <a:p>
            <a:pPr marL="628650" lvl="1" indent="-171450">
              <a:lnSpc>
                <a:spcPct val="100000"/>
              </a:lnSpc>
              <a:spcBef>
                <a:spcPts val="0"/>
              </a:spcBef>
              <a:buClr>
                <a:schemeClr val="dk1"/>
              </a:buClr>
              <a:buSzPts val="1100"/>
            </a:pPr>
            <a:r>
              <a:rPr lang="es-ES" dirty="0" smtClean="0"/>
              <a:t>Es aconsejable dejársela en manos de angular para que tenga control de sus ciclos internos y no haya resultados inesperados con el cambio de valor de dicha variable</a:t>
            </a:r>
          </a:p>
          <a:p>
            <a:pPr marL="628650" lvl="1" indent="-171450">
              <a:lnSpc>
                <a:spcPct val="100000"/>
              </a:lnSpc>
              <a:spcBef>
                <a:spcPts val="0"/>
              </a:spcBef>
              <a:buClr>
                <a:schemeClr val="dk1"/>
              </a:buClr>
              <a:buSzPts val="1100"/>
            </a:pPr>
            <a:endParaRPr lang="es-ES" dirty="0" smtClean="0"/>
          </a:p>
          <a:p>
            <a:pPr marL="628650" lvl="1" indent="-171450">
              <a:lnSpc>
                <a:spcPct val="100000"/>
              </a:lnSpc>
              <a:spcBef>
                <a:spcPts val="0"/>
              </a:spcBef>
              <a:buClr>
                <a:schemeClr val="dk1"/>
              </a:buClr>
              <a:buSzPts val="1100"/>
            </a:pPr>
            <a:r>
              <a:rPr lang="es-ES" dirty="0" smtClean="0"/>
              <a:t>Queda más limpio y </a:t>
            </a:r>
            <a:r>
              <a:rPr lang="es-ES" dirty="0" err="1" smtClean="0"/>
              <a:t>mantenible</a:t>
            </a:r>
            <a:r>
              <a:rPr lang="es-ES" dirty="0" smtClean="0"/>
              <a:t> si no tenemos que lidiar con {{}} también dentro de las propiedades de elementos del DOM</a:t>
            </a:r>
          </a:p>
          <a:p>
            <a:pPr marL="457200" lvl="1" indent="0">
              <a:lnSpc>
                <a:spcPct val="100000"/>
              </a:lnSpc>
              <a:spcBef>
                <a:spcPts val="0"/>
              </a:spcBef>
              <a:buClr>
                <a:schemeClr val="dk1"/>
              </a:buClr>
              <a:buSzPts val="1100"/>
              <a:buNone/>
            </a:pPr>
            <a:endParaRPr lang="es-ES" dirty="0" smtClean="0"/>
          </a:p>
        </p:txBody>
      </p:sp>
      <p:sp>
        <p:nvSpPr>
          <p:cNvPr id="1063" name="Google Shape;1063;p35"/>
          <p:cNvSpPr txBox="1">
            <a:spLocks noGrp="1"/>
          </p:cNvSpPr>
          <p:nvPr>
            <p:ph type="title"/>
          </p:nvPr>
        </p:nvSpPr>
        <p:spPr>
          <a:xfrm>
            <a:off x="620400" y="697012"/>
            <a:ext cx="5923822" cy="896700"/>
          </a:xfrm>
          <a:prstGeom prst="rect">
            <a:avLst/>
          </a:prstGeom>
        </p:spPr>
        <p:txBody>
          <a:bodyPr spcFirstLastPara="1" wrap="square" lIns="91425" tIns="91425" rIns="91425" bIns="91425" anchor="b" anchorCtr="0">
            <a:noAutofit/>
          </a:bodyPr>
          <a:lstStyle/>
          <a:p>
            <a:pPr lvl="0"/>
            <a:r>
              <a:rPr lang="es" dirty="0"/>
              <a:t>ENTENDIENDO PROPERTY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2132848" y="2052796"/>
            <a:ext cx="5119653" cy="1028536"/>
          </a:xfrm>
          <a:prstGeom prst="rect">
            <a:avLst/>
          </a:prstGeom>
        </p:spPr>
      </p:pic>
    </p:spTree>
    <p:extLst>
      <p:ext uri="{BB962C8B-B14F-4D97-AF65-F5344CB8AC3E}">
        <p14:creationId xmlns:p14="http://schemas.microsoft.com/office/powerpoint/2010/main" val="222711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grpSp>
        <p:nvGrpSpPr>
          <p:cNvPr id="1151" name="Google Shape;1151;p37"/>
          <p:cNvGrpSpPr/>
          <p:nvPr/>
        </p:nvGrpSpPr>
        <p:grpSpPr>
          <a:xfrm>
            <a:off x="-160997" y="3692471"/>
            <a:ext cx="1957728" cy="1943910"/>
            <a:chOff x="1173550" y="238600"/>
            <a:chExt cx="5252825" cy="5215750"/>
          </a:xfrm>
        </p:grpSpPr>
        <p:sp>
          <p:nvSpPr>
            <p:cNvPr id="1152" name="Google Shape;1152;p37"/>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37"/>
          <p:cNvSpPr/>
          <p:nvPr/>
        </p:nvSpPr>
        <p:spPr>
          <a:xfrm>
            <a:off x="4737625" y="523413"/>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719575" y="2981675"/>
            <a:ext cx="7704000" cy="1404300"/>
          </a:xfrm>
          <a:prstGeom prst="rect">
            <a:avLst/>
          </a:pr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txBox="1">
            <a:spLocks noGrp="1"/>
          </p:cNvSpPr>
          <p:nvPr>
            <p:ph type="title" idx="6"/>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Necesario para empezar</a:t>
            </a:r>
            <a:endParaRPr dirty="0"/>
          </a:p>
        </p:txBody>
      </p:sp>
      <p:grpSp>
        <p:nvGrpSpPr>
          <p:cNvPr id="1340" name="Google Shape;1340;p37"/>
          <p:cNvGrpSpPr/>
          <p:nvPr/>
        </p:nvGrpSpPr>
        <p:grpSpPr>
          <a:xfrm>
            <a:off x="7778903" y="-203904"/>
            <a:ext cx="1957728" cy="1943910"/>
            <a:chOff x="1173550" y="238600"/>
            <a:chExt cx="5252825" cy="5215750"/>
          </a:xfrm>
        </p:grpSpPr>
        <p:sp>
          <p:nvSpPr>
            <p:cNvPr id="1341" name="Google Shape;1341;p37"/>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7"/>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7"/>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7"/>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7"/>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7"/>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7"/>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7"/>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7"/>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7"/>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7"/>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7"/>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7"/>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7"/>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7"/>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37"/>
          <p:cNvGrpSpPr/>
          <p:nvPr/>
        </p:nvGrpSpPr>
        <p:grpSpPr>
          <a:xfrm>
            <a:off x="2005183" y="2193270"/>
            <a:ext cx="731626" cy="581481"/>
            <a:chOff x="235075" y="777725"/>
            <a:chExt cx="7186900" cy="4132775"/>
          </a:xfrm>
        </p:grpSpPr>
        <p:sp>
          <p:nvSpPr>
            <p:cNvPr id="1527" name="Google Shape;1527;p37"/>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7"/>
          <p:cNvGrpSpPr/>
          <p:nvPr/>
        </p:nvGrpSpPr>
        <p:grpSpPr>
          <a:xfrm>
            <a:off x="2216920" y="2329512"/>
            <a:ext cx="308143" cy="308994"/>
            <a:chOff x="-48633950" y="1972600"/>
            <a:chExt cx="300100" cy="300900"/>
          </a:xfrm>
        </p:grpSpPr>
        <p:sp>
          <p:nvSpPr>
            <p:cNvPr id="1534" name="Google Shape;1534;p37"/>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7"/>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37"/>
          <p:cNvGrpSpPr/>
          <p:nvPr/>
        </p:nvGrpSpPr>
        <p:grpSpPr>
          <a:xfrm>
            <a:off x="4460483" y="2291767"/>
            <a:ext cx="263682" cy="308301"/>
            <a:chOff x="-48271690" y="2342650"/>
            <a:chExt cx="256800" cy="300225"/>
          </a:xfrm>
        </p:grpSpPr>
        <p:sp>
          <p:nvSpPr>
            <p:cNvPr id="1537" name="Google Shape;1537;p37"/>
            <p:cNvSpPr/>
            <p:nvPr/>
          </p:nvSpPr>
          <p:spPr>
            <a:xfrm>
              <a:off x="-4827169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4822994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818504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37"/>
          <p:cNvSpPr txBox="1">
            <a:spLocks noGrp="1"/>
          </p:cNvSpPr>
          <p:nvPr>
            <p:ph type="subTitle" idx="1"/>
          </p:nvPr>
        </p:nvSpPr>
        <p:spPr>
          <a:xfrm flipH="1">
            <a:off x="1364275" y="3471700"/>
            <a:ext cx="1930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Angular utiliza </a:t>
            </a:r>
            <a:r>
              <a:rPr lang="es-ES" dirty="0" err="1"/>
              <a:t>node</a:t>
            </a:r>
            <a:r>
              <a:rPr lang="es-ES" dirty="0"/>
              <a:t> en su entorno habitual, ya sea para </a:t>
            </a:r>
            <a:r>
              <a:rPr lang="es-ES" dirty="0" err="1"/>
              <a:t>builds</a:t>
            </a:r>
            <a:r>
              <a:rPr lang="es-ES" dirty="0"/>
              <a:t>, instalación de paquetes, </a:t>
            </a:r>
            <a:r>
              <a:rPr lang="es-ES" dirty="0" err="1"/>
              <a:t>etc</a:t>
            </a:r>
            <a:endParaRPr dirty="0"/>
          </a:p>
        </p:txBody>
      </p:sp>
      <p:sp>
        <p:nvSpPr>
          <p:cNvPr id="1546" name="Google Shape;1546;p37"/>
          <p:cNvSpPr txBox="1">
            <a:spLocks noGrp="1"/>
          </p:cNvSpPr>
          <p:nvPr>
            <p:ph type="subTitle" idx="3"/>
          </p:nvPr>
        </p:nvSpPr>
        <p:spPr>
          <a:xfrm flipH="1">
            <a:off x="3612388" y="3471700"/>
            <a:ext cx="1930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Paquetería para gestionar creación de un montón de elementos relacionados con angular, hace la vida más fácil para el desarrollador</a:t>
            </a:r>
            <a:endParaRPr dirty="0"/>
          </a:p>
        </p:txBody>
      </p:sp>
      <p:sp>
        <p:nvSpPr>
          <p:cNvPr id="1547" name="Google Shape;1547;p37"/>
          <p:cNvSpPr txBox="1">
            <a:spLocks noGrp="1"/>
          </p:cNvSpPr>
          <p:nvPr>
            <p:ph type="subTitle" idx="5"/>
          </p:nvPr>
        </p:nvSpPr>
        <p:spPr>
          <a:xfrm flipH="1">
            <a:off x="5848100" y="3471700"/>
            <a:ext cx="1930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Añade tipado al código de javascript, además de un montón más de utilidades para hacer el código más mantenible, limpio e intuitivo.</a:t>
            </a:r>
            <a:endParaRPr dirty="0"/>
          </a:p>
        </p:txBody>
      </p:sp>
      <p:sp>
        <p:nvSpPr>
          <p:cNvPr id="1548" name="Google Shape;1548;p37"/>
          <p:cNvSpPr txBox="1">
            <a:spLocks noGrp="1"/>
          </p:cNvSpPr>
          <p:nvPr>
            <p:ph type="ctrTitle"/>
          </p:nvPr>
        </p:nvSpPr>
        <p:spPr>
          <a:xfrm flipH="1">
            <a:off x="1231975" y="2981682"/>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err="1"/>
              <a:t>Nodejs</a:t>
            </a:r>
            <a:endParaRPr dirty="0"/>
          </a:p>
        </p:txBody>
      </p:sp>
      <p:sp>
        <p:nvSpPr>
          <p:cNvPr id="1549" name="Google Shape;1549;p37"/>
          <p:cNvSpPr txBox="1">
            <a:spLocks noGrp="1"/>
          </p:cNvSpPr>
          <p:nvPr>
            <p:ph type="ctrTitle" idx="2"/>
          </p:nvPr>
        </p:nvSpPr>
        <p:spPr>
          <a:xfrm flipH="1">
            <a:off x="3480088" y="2981682"/>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Angular </a:t>
            </a:r>
            <a:r>
              <a:rPr lang="es-ES" dirty="0" err="1"/>
              <a:t>cli</a:t>
            </a:r>
            <a:endParaRPr dirty="0"/>
          </a:p>
        </p:txBody>
      </p:sp>
      <p:sp>
        <p:nvSpPr>
          <p:cNvPr id="1550" name="Google Shape;1550;p37"/>
          <p:cNvSpPr txBox="1">
            <a:spLocks noGrp="1"/>
          </p:cNvSpPr>
          <p:nvPr>
            <p:ph type="ctrTitle" idx="4"/>
          </p:nvPr>
        </p:nvSpPr>
        <p:spPr>
          <a:xfrm flipH="1">
            <a:off x="5715800" y="2981682"/>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err="1"/>
              <a:t>Typescript</a:t>
            </a:r>
            <a:endParaRPr dirty="0"/>
          </a:p>
        </p:txBody>
      </p:sp>
      <p:pic>
        <p:nvPicPr>
          <p:cNvPr id="2" name="Imagen 1">
            <a:extLst>
              <a:ext uri="{FF2B5EF4-FFF2-40B4-BE49-F238E27FC236}">
                <a16:creationId xmlns:a16="http://schemas.microsoft.com/office/drawing/2014/main" xmlns="" id="{F5FCA157-097F-4F8E-94B4-B4C4894B3E62}"/>
              </a:ext>
            </a:extLst>
          </p:cNvPr>
          <p:cNvPicPr>
            <a:picLocks noChangeAspect="1"/>
          </p:cNvPicPr>
          <p:nvPr/>
        </p:nvPicPr>
        <p:blipFill>
          <a:blip r:embed="rId3"/>
          <a:stretch>
            <a:fillRect/>
          </a:stretch>
        </p:blipFill>
        <p:spPr>
          <a:xfrm>
            <a:off x="1536748" y="2060764"/>
            <a:ext cx="1714739" cy="847843"/>
          </a:xfrm>
          <a:prstGeom prst="rect">
            <a:avLst/>
          </a:prstGeom>
        </p:spPr>
      </p:pic>
      <p:pic>
        <p:nvPicPr>
          <p:cNvPr id="3" name="Imagen 2">
            <a:extLst>
              <a:ext uri="{FF2B5EF4-FFF2-40B4-BE49-F238E27FC236}">
                <a16:creationId xmlns:a16="http://schemas.microsoft.com/office/drawing/2014/main" xmlns="" id="{BD64CF74-7EFF-4F7E-83EA-23E3A387B474}"/>
              </a:ext>
            </a:extLst>
          </p:cNvPr>
          <p:cNvPicPr>
            <a:picLocks noChangeAspect="1"/>
          </p:cNvPicPr>
          <p:nvPr/>
        </p:nvPicPr>
        <p:blipFill>
          <a:blip r:embed="rId4"/>
          <a:stretch>
            <a:fillRect/>
          </a:stretch>
        </p:blipFill>
        <p:spPr>
          <a:xfrm>
            <a:off x="3612388" y="2239963"/>
            <a:ext cx="1829055" cy="533474"/>
          </a:xfrm>
          <a:prstGeom prst="rect">
            <a:avLst/>
          </a:prstGeom>
        </p:spPr>
      </p:pic>
      <p:pic>
        <p:nvPicPr>
          <p:cNvPr id="4" name="Imagen 3">
            <a:extLst>
              <a:ext uri="{FF2B5EF4-FFF2-40B4-BE49-F238E27FC236}">
                <a16:creationId xmlns:a16="http://schemas.microsoft.com/office/drawing/2014/main" xmlns="" id="{AC6927A7-5474-452F-96B0-D21F4D3525AF}"/>
              </a:ext>
            </a:extLst>
          </p:cNvPr>
          <p:cNvPicPr>
            <a:picLocks noChangeAspect="1"/>
          </p:cNvPicPr>
          <p:nvPr/>
        </p:nvPicPr>
        <p:blipFill>
          <a:blip r:embed="rId5"/>
          <a:stretch>
            <a:fillRect/>
          </a:stretch>
        </p:blipFill>
        <p:spPr>
          <a:xfrm>
            <a:off x="6137503" y="2323747"/>
            <a:ext cx="1638529" cy="381053"/>
          </a:xfrm>
          <a:prstGeom prst="rect">
            <a:avLst/>
          </a:prstGeom>
        </p:spPr>
      </p:pic>
    </p:spTree>
    <p:extLst>
      <p:ext uri="{BB962C8B-B14F-4D97-AF65-F5344CB8AC3E}">
        <p14:creationId xmlns:p14="http://schemas.microsoft.com/office/powerpoint/2010/main" val="2550408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88968" y="1979273"/>
            <a:ext cx="5598000" cy="316933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5"/>
          <p:cNvSpPr txBox="1">
            <a:spLocks noGrp="1"/>
          </p:cNvSpPr>
          <p:nvPr>
            <p:ph type="body" idx="1"/>
          </p:nvPr>
        </p:nvSpPr>
        <p:spPr>
          <a:xfrm>
            <a:off x="1979379" y="2731530"/>
            <a:ext cx="4929711" cy="3548653"/>
          </a:xfrm>
          <a:prstGeom prst="rect">
            <a:avLst/>
          </a:prstGeom>
        </p:spPr>
        <p:txBody>
          <a:bodyPr spcFirstLastPara="1" wrap="square" lIns="91425" tIns="91425" rIns="91425" bIns="91425" anchor="t" anchorCtr="0">
            <a:noAutofit/>
          </a:bodyPr>
          <a:lstStyle/>
          <a:p>
            <a:pPr marL="457200" lvl="1" indent="0">
              <a:lnSpc>
                <a:spcPct val="100000"/>
              </a:lnSpc>
              <a:spcBef>
                <a:spcPts val="0"/>
              </a:spcBef>
              <a:buClr>
                <a:schemeClr val="dk1"/>
              </a:buClr>
              <a:buSzPts val="1100"/>
              <a:buNone/>
            </a:pPr>
            <a:r>
              <a:rPr lang="es-ES" dirty="0" smtClean="0"/>
              <a:t>Hay que tener en cuenta:</a:t>
            </a:r>
          </a:p>
          <a:p>
            <a:pPr marL="457200" lvl="1" indent="0">
              <a:lnSpc>
                <a:spcPct val="100000"/>
              </a:lnSpc>
              <a:spcBef>
                <a:spcPts val="0"/>
              </a:spcBef>
              <a:buClr>
                <a:schemeClr val="dk1"/>
              </a:buClr>
              <a:buSzPts val="1100"/>
              <a:buNone/>
            </a:pPr>
            <a:endParaRPr lang="es-ES" dirty="0"/>
          </a:p>
          <a:p>
            <a:pPr marL="628650" lvl="1" indent="-171450">
              <a:lnSpc>
                <a:spcPct val="100000"/>
              </a:lnSpc>
              <a:spcBef>
                <a:spcPts val="0"/>
              </a:spcBef>
              <a:buClr>
                <a:schemeClr val="dk1"/>
              </a:buClr>
              <a:buSzPts val="1100"/>
            </a:pPr>
            <a:r>
              <a:rPr lang="es-ES" dirty="0" smtClean="0"/>
              <a:t>Estamos trabajando con propiedades de elementos del DOM y no con los elementos en sí cuando les </a:t>
            </a:r>
            <a:r>
              <a:rPr lang="es-ES" dirty="0" err="1" smtClean="0"/>
              <a:t>bindeamos</a:t>
            </a:r>
            <a:r>
              <a:rPr lang="es-ES" dirty="0" smtClean="0"/>
              <a:t> a variables.</a:t>
            </a:r>
          </a:p>
          <a:p>
            <a:pPr marL="628650" lvl="1" indent="-171450">
              <a:lnSpc>
                <a:spcPct val="100000"/>
              </a:lnSpc>
              <a:spcBef>
                <a:spcPts val="0"/>
              </a:spcBef>
              <a:buClr>
                <a:schemeClr val="dk1"/>
              </a:buClr>
              <a:buSzPts val="1100"/>
            </a:pPr>
            <a:endParaRPr lang="es-ES" dirty="0" smtClean="0"/>
          </a:p>
          <a:p>
            <a:pPr marL="628650" lvl="1" indent="-171450">
              <a:lnSpc>
                <a:spcPct val="100000"/>
              </a:lnSpc>
              <a:spcBef>
                <a:spcPts val="0"/>
              </a:spcBef>
              <a:buClr>
                <a:schemeClr val="dk1"/>
              </a:buClr>
              <a:buSzPts val="1100"/>
            </a:pPr>
            <a:r>
              <a:rPr lang="es-ES" dirty="0" smtClean="0"/>
              <a:t>No podemos hacer variable el propio </a:t>
            </a:r>
            <a:r>
              <a:rPr lang="es-ES" dirty="0" err="1" smtClean="0"/>
              <a:t>tag</a:t>
            </a:r>
            <a:r>
              <a:rPr lang="es-ES" dirty="0" smtClean="0"/>
              <a:t> del elemento, para que se visualice uno u otro habrá que hacer uso de herramientas tipo </a:t>
            </a:r>
            <a:r>
              <a:rPr lang="es-ES" dirty="0" err="1" smtClean="0"/>
              <a:t>ngIf</a:t>
            </a:r>
            <a:r>
              <a:rPr lang="es-ES" dirty="0" smtClean="0"/>
              <a:t> o </a:t>
            </a:r>
            <a:r>
              <a:rPr lang="es-ES" dirty="0" err="1" smtClean="0"/>
              <a:t>ngSwitch</a:t>
            </a:r>
            <a:r>
              <a:rPr lang="es-ES" dirty="0" smtClean="0"/>
              <a:t>.</a:t>
            </a:r>
          </a:p>
          <a:p>
            <a:pPr marL="628650" lvl="1" indent="-171450">
              <a:lnSpc>
                <a:spcPct val="100000"/>
              </a:lnSpc>
              <a:spcBef>
                <a:spcPts val="0"/>
              </a:spcBef>
              <a:buClr>
                <a:schemeClr val="dk1"/>
              </a:buClr>
              <a:buSzPts val="1100"/>
            </a:pPr>
            <a:endParaRPr lang="es-ES" dirty="0" smtClean="0"/>
          </a:p>
        </p:txBody>
      </p:sp>
      <p:sp>
        <p:nvSpPr>
          <p:cNvPr id="1063" name="Google Shape;1063;p35"/>
          <p:cNvSpPr txBox="1">
            <a:spLocks noGrp="1"/>
          </p:cNvSpPr>
          <p:nvPr>
            <p:ph type="title"/>
          </p:nvPr>
        </p:nvSpPr>
        <p:spPr>
          <a:xfrm>
            <a:off x="620400" y="697012"/>
            <a:ext cx="5923822" cy="896700"/>
          </a:xfrm>
          <a:prstGeom prst="rect">
            <a:avLst/>
          </a:prstGeom>
        </p:spPr>
        <p:txBody>
          <a:bodyPr spcFirstLastPara="1" wrap="square" lIns="91425" tIns="91425" rIns="91425" bIns="91425" anchor="b" anchorCtr="0">
            <a:noAutofit/>
          </a:bodyPr>
          <a:lstStyle/>
          <a:p>
            <a:pPr lvl="0"/>
            <a:r>
              <a:rPr lang="es" dirty="0"/>
              <a:t>ENTENDIENDO PROPERTY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754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2234709" y="1117090"/>
            <a:ext cx="4025518" cy="1450982"/>
          </a:xfrm>
          <a:prstGeom prst="rect">
            <a:avLst/>
          </a:prstGeom>
        </p:spPr>
        <p:txBody>
          <a:bodyPr spcFirstLastPara="1" wrap="square" lIns="91425" tIns="91425" rIns="91425" bIns="91425" anchor="b" anchorCtr="0">
            <a:noAutofit/>
          </a:bodyPr>
          <a:lstStyle/>
          <a:p>
            <a:pPr lvl="0"/>
            <a:r>
              <a:rPr lang="es" dirty="0" smtClean="0">
                <a:solidFill>
                  <a:srgbClr val="E87E45"/>
                </a:solidFill>
              </a:rPr>
              <a:t>ENTENDIENDO </a:t>
            </a:r>
            <a:r>
              <a:rPr lang="es" dirty="0">
                <a:solidFill>
                  <a:srgbClr val="E87E45"/>
                </a:solidFill>
              </a:rPr>
              <a:t>EVENT BINDING</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42"/>
          <p:cNvSpPr txBox="1">
            <a:spLocks noGrp="1"/>
          </p:cNvSpPr>
          <p:nvPr>
            <p:ph type="subTitle" idx="1"/>
          </p:nvPr>
        </p:nvSpPr>
        <p:spPr>
          <a:xfrm flipH="1">
            <a:off x="2662690" y="2575940"/>
            <a:ext cx="3006900" cy="10431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smtClean="0">
                <a:solidFill>
                  <a:srgbClr val="541C1D"/>
                </a:solidFill>
              </a:rPr>
              <a:t>Vamos a modificar  otra vez el componente para añadir un evento al pulsar un botón</a:t>
            </a:r>
            <a:endParaRPr sz="1100" dirty="0">
              <a:solidFill>
                <a:srgbClr val="541C1D"/>
              </a:solidFill>
            </a:endParaRPr>
          </a:p>
        </p:txBody>
      </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4422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581330" y="473176"/>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smtClean="0">
                <a:solidFill>
                  <a:srgbClr val="541C1D"/>
                </a:solidFill>
              </a:rPr>
              <a:t>Vamos</a:t>
            </a:r>
            <a:r>
              <a:rPr lang="es" dirty="0" smtClean="0">
                <a:solidFill>
                  <a:srgbClr val="541C1D"/>
                </a:solidFill>
              </a:rPr>
              <a:t> a implementarlo en nuestro código</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338503" y="214375"/>
            <a:ext cx="2457450" cy="1057275"/>
          </a:xfrm>
          <a:prstGeom prst="rect">
            <a:avLst/>
          </a:prstGeom>
        </p:spPr>
      </p:pic>
      <p:cxnSp>
        <p:nvCxnSpPr>
          <p:cNvPr id="126" name="Conector recto de flecha 125"/>
          <p:cNvCxnSpPr/>
          <p:nvPr/>
        </p:nvCxnSpPr>
        <p:spPr>
          <a:xfrm>
            <a:off x="2422756" y="508400"/>
            <a:ext cx="1010614" cy="9776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5" name="Imagen 124"/>
          <p:cNvPicPr>
            <a:picLocks noChangeAspect="1"/>
          </p:cNvPicPr>
          <p:nvPr/>
        </p:nvPicPr>
        <p:blipFill>
          <a:blip r:embed="rId5"/>
          <a:stretch>
            <a:fillRect/>
          </a:stretch>
        </p:blipFill>
        <p:spPr>
          <a:xfrm>
            <a:off x="230324" y="1737425"/>
            <a:ext cx="2620505" cy="2381241"/>
          </a:xfrm>
          <a:prstGeom prst="rect">
            <a:avLst/>
          </a:prstGeom>
        </p:spPr>
      </p:pic>
      <p:pic>
        <p:nvPicPr>
          <p:cNvPr id="6" name="Imagen 5"/>
          <p:cNvPicPr>
            <a:picLocks noChangeAspect="1"/>
          </p:cNvPicPr>
          <p:nvPr/>
        </p:nvPicPr>
        <p:blipFill>
          <a:blip r:embed="rId6"/>
          <a:stretch>
            <a:fillRect/>
          </a:stretch>
        </p:blipFill>
        <p:spPr>
          <a:xfrm>
            <a:off x="3049706" y="1573113"/>
            <a:ext cx="5833038" cy="908830"/>
          </a:xfrm>
          <a:prstGeom prst="rect">
            <a:avLst/>
          </a:prstGeom>
        </p:spPr>
      </p:pic>
      <p:cxnSp>
        <p:nvCxnSpPr>
          <p:cNvPr id="8" name="Conector recto de flecha 7"/>
          <p:cNvCxnSpPr/>
          <p:nvPr/>
        </p:nvCxnSpPr>
        <p:spPr>
          <a:xfrm>
            <a:off x="2089271" y="1178569"/>
            <a:ext cx="267837" cy="834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p:cNvCxnSpPr/>
          <p:nvPr/>
        </p:nvCxnSpPr>
        <p:spPr>
          <a:xfrm>
            <a:off x="2223189" y="3923835"/>
            <a:ext cx="951173" cy="194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p:cNvCxnSpPr/>
          <p:nvPr/>
        </p:nvCxnSpPr>
        <p:spPr>
          <a:xfrm flipH="1">
            <a:off x="6790336" y="2397246"/>
            <a:ext cx="211287" cy="3647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p:cNvPicPr>
            <a:picLocks noChangeAspect="1"/>
          </p:cNvPicPr>
          <p:nvPr/>
        </p:nvPicPr>
        <p:blipFill>
          <a:blip r:embed="rId7"/>
          <a:stretch>
            <a:fillRect/>
          </a:stretch>
        </p:blipFill>
        <p:spPr>
          <a:xfrm>
            <a:off x="3216183" y="2785221"/>
            <a:ext cx="4038600" cy="1647825"/>
          </a:xfrm>
          <a:prstGeom prst="rect">
            <a:avLst/>
          </a:prstGeom>
        </p:spPr>
      </p:pic>
    </p:spTree>
    <p:extLst>
      <p:ext uri="{BB962C8B-B14F-4D97-AF65-F5344CB8AC3E}">
        <p14:creationId xmlns:p14="http://schemas.microsoft.com/office/powerpoint/2010/main" val="380769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581330" y="473176"/>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smtClean="0"/>
              <a:t>Otra opción</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4"/>
          <a:stretch>
            <a:fillRect/>
          </a:stretch>
        </p:blipFill>
        <p:spPr>
          <a:xfrm>
            <a:off x="338503" y="214375"/>
            <a:ext cx="2457450" cy="1057275"/>
          </a:xfrm>
          <a:prstGeom prst="rect">
            <a:avLst/>
          </a:prstGeom>
        </p:spPr>
      </p:pic>
      <p:cxnSp>
        <p:nvCxnSpPr>
          <p:cNvPr id="8" name="Conector recto de flecha 7"/>
          <p:cNvCxnSpPr/>
          <p:nvPr/>
        </p:nvCxnSpPr>
        <p:spPr>
          <a:xfrm flipV="1">
            <a:off x="2089271" y="892369"/>
            <a:ext cx="1106988" cy="286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p:cNvCxnSpPr/>
          <p:nvPr/>
        </p:nvCxnSpPr>
        <p:spPr>
          <a:xfrm>
            <a:off x="1569428" y="3233956"/>
            <a:ext cx="951173" cy="194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stretch>
            <a:fillRect/>
          </a:stretch>
        </p:blipFill>
        <p:spPr>
          <a:xfrm>
            <a:off x="3246055" y="337112"/>
            <a:ext cx="3919342" cy="689115"/>
          </a:xfrm>
          <a:prstGeom prst="rect">
            <a:avLst/>
          </a:prstGeom>
        </p:spPr>
      </p:pic>
      <p:pic>
        <p:nvPicPr>
          <p:cNvPr id="5" name="Imagen 4"/>
          <p:cNvPicPr>
            <a:picLocks noChangeAspect="1"/>
          </p:cNvPicPr>
          <p:nvPr/>
        </p:nvPicPr>
        <p:blipFill>
          <a:blip r:embed="rId6"/>
          <a:stretch>
            <a:fillRect/>
          </a:stretch>
        </p:blipFill>
        <p:spPr>
          <a:xfrm>
            <a:off x="249216" y="1532500"/>
            <a:ext cx="5263664" cy="894823"/>
          </a:xfrm>
          <a:prstGeom prst="rect">
            <a:avLst/>
          </a:prstGeom>
        </p:spPr>
      </p:pic>
      <p:pic>
        <p:nvPicPr>
          <p:cNvPr id="7" name="Imagen 6"/>
          <p:cNvPicPr>
            <a:picLocks noChangeAspect="1"/>
          </p:cNvPicPr>
          <p:nvPr/>
        </p:nvPicPr>
        <p:blipFill>
          <a:blip r:embed="rId7"/>
          <a:stretch>
            <a:fillRect/>
          </a:stretch>
        </p:blipFill>
        <p:spPr>
          <a:xfrm>
            <a:off x="3730474" y="2571778"/>
            <a:ext cx="5260083" cy="1347578"/>
          </a:xfrm>
          <a:prstGeom prst="rect">
            <a:avLst/>
          </a:prstGeom>
        </p:spPr>
      </p:pic>
      <p:pic>
        <p:nvPicPr>
          <p:cNvPr id="9" name="Imagen 8"/>
          <p:cNvPicPr>
            <a:picLocks noChangeAspect="1"/>
          </p:cNvPicPr>
          <p:nvPr/>
        </p:nvPicPr>
        <p:blipFill>
          <a:blip r:embed="rId8"/>
          <a:stretch>
            <a:fillRect/>
          </a:stretch>
        </p:blipFill>
        <p:spPr>
          <a:xfrm>
            <a:off x="222293" y="3100131"/>
            <a:ext cx="4360590" cy="1779203"/>
          </a:xfrm>
          <a:prstGeom prst="rect">
            <a:avLst/>
          </a:prstGeom>
        </p:spPr>
      </p:pic>
      <p:cxnSp>
        <p:nvCxnSpPr>
          <p:cNvPr id="126" name="Conector recto de flecha 125"/>
          <p:cNvCxnSpPr/>
          <p:nvPr/>
        </p:nvCxnSpPr>
        <p:spPr>
          <a:xfrm flipH="1">
            <a:off x="383317" y="473176"/>
            <a:ext cx="227953" cy="1151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recto de flecha 131"/>
          <p:cNvCxnSpPr/>
          <p:nvPr/>
        </p:nvCxnSpPr>
        <p:spPr>
          <a:xfrm>
            <a:off x="1695589" y="2360418"/>
            <a:ext cx="271154" cy="7978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p:cNvCxnSpPr/>
          <p:nvPr/>
        </p:nvCxnSpPr>
        <p:spPr>
          <a:xfrm flipV="1">
            <a:off x="2728782" y="3703031"/>
            <a:ext cx="2156863" cy="679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ector recto de flecha 134"/>
          <p:cNvCxnSpPr/>
          <p:nvPr/>
        </p:nvCxnSpPr>
        <p:spPr>
          <a:xfrm flipH="1">
            <a:off x="5967432" y="876459"/>
            <a:ext cx="731480" cy="16952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023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1774202"/>
            <a:ext cx="5598000" cy="3395798"/>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03801" y="1858591"/>
            <a:ext cx="4675800" cy="328490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smtClean="0"/>
              <a:t>De esto podemos sacar claro varios cosas:</a:t>
            </a:r>
          </a:p>
          <a:p>
            <a:pPr marL="0" lvl="0" indent="0" algn="l" rtl="0">
              <a:lnSpc>
                <a:spcPct val="100000"/>
              </a:lnSpc>
              <a:spcBef>
                <a:spcPts val="0"/>
              </a:spcBef>
              <a:spcAft>
                <a:spcPts val="0"/>
              </a:spcAft>
              <a:buClr>
                <a:schemeClr val="dk1"/>
              </a:buClr>
              <a:buSzPts val="1100"/>
              <a:buFont typeface="Arial"/>
              <a:buNone/>
            </a:pPr>
            <a:endParaRPr lang="es" dirty="0"/>
          </a:p>
          <a:p>
            <a:pPr marL="171450" indent="-171450">
              <a:lnSpc>
                <a:spcPct val="100000"/>
              </a:lnSpc>
              <a:buClr>
                <a:schemeClr val="dk1"/>
              </a:buClr>
              <a:buSzPts val="1100"/>
            </a:pPr>
            <a:r>
              <a:rPr lang="es" dirty="0" smtClean="0"/>
              <a:t>Podremos bindear eventos a funciones públicas.</a:t>
            </a:r>
          </a:p>
          <a:p>
            <a:pPr marL="171450" indent="-171450">
              <a:lnSpc>
                <a:spcPct val="100000"/>
              </a:lnSpc>
              <a:buClr>
                <a:schemeClr val="dk1"/>
              </a:buClr>
              <a:buSzPts val="1100"/>
            </a:pPr>
            <a:endParaRPr lang="es" dirty="0" smtClean="0"/>
          </a:p>
          <a:p>
            <a:pPr marL="171450" indent="-171450">
              <a:lnSpc>
                <a:spcPct val="100000"/>
              </a:lnSpc>
              <a:buClr>
                <a:schemeClr val="dk1"/>
              </a:buClr>
              <a:buSzPts val="1100"/>
            </a:pPr>
            <a:r>
              <a:rPr lang="es" dirty="0" smtClean="0"/>
              <a:t>Los eventos el valor que devuelven los eventos en el html se suele representar como $event . Ej: </a:t>
            </a:r>
            <a:r>
              <a:rPr lang="es-ES" dirty="0" err="1" smtClean="0"/>
              <a:t>toggleFavorite</a:t>
            </a:r>
            <a:r>
              <a:rPr lang="es-ES" dirty="0" smtClean="0"/>
              <a:t>($</a:t>
            </a:r>
            <a:r>
              <a:rPr lang="es-ES" dirty="0" err="1" smtClean="0"/>
              <a:t>event</a:t>
            </a:r>
            <a:r>
              <a:rPr lang="es-ES" dirty="0" smtClean="0"/>
              <a:t>)</a:t>
            </a:r>
          </a:p>
          <a:p>
            <a:pPr marL="171450" indent="-171450">
              <a:lnSpc>
                <a:spcPct val="100000"/>
              </a:lnSpc>
              <a:buClr>
                <a:schemeClr val="dk1"/>
              </a:buClr>
              <a:buSzPts val="1100"/>
            </a:pPr>
            <a:endParaRPr lang="es-ES" dirty="0"/>
          </a:p>
          <a:p>
            <a:pPr marL="171450" indent="-171450">
              <a:lnSpc>
                <a:spcPct val="100000"/>
              </a:lnSpc>
              <a:buClr>
                <a:schemeClr val="dk1"/>
              </a:buClr>
              <a:buSzPts val="1100"/>
            </a:pPr>
            <a:r>
              <a:rPr lang="es" dirty="0" smtClean="0"/>
              <a:t>Si una función recibe un parámetro es conveniente tiparla y no dejarla como any (indagar si es de un elemento HTML el tipo que podría ser)</a:t>
            </a:r>
          </a:p>
          <a:p>
            <a:pPr marL="171450" indent="-171450">
              <a:lnSpc>
                <a:spcPct val="100000"/>
              </a:lnSpc>
              <a:buClr>
                <a:schemeClr val="dk1"/>
              </a:buClr>
              <a:buSzPts val="1100"/>
            </a:pPr>
            <a:endParaRPr lang="es" dirty="0" smtClean="0"/>
          </a:p>
          <a:p>
            <a:pPr marL="171450" indent="-171450">
              <a:lnSpc>
                <a:spcPct val="100000"/>
              </a:lnSpc>
              <a:buClr>
                <a:schemeClr val="dk1"/>
              </a:buClr>
              <a:buSzPts val="1100"/>
            </a:pPr>
            <a:r>
              <a:rPr lang="es" dirty="0" smtClean="0"/>
              <a:t>Los cambios en caliente de los eventos si estan bindeados a variables públicas utilizadas en la vista se actualizan automaticamente. </a:t>
            </a:r>
            <a:r>
              <a:rPr lang="es" dirty="0"/>
              <a:t/>
            </a:r>
            <a:br>
              <a:rPr lang="es" dirty="0"/>
            </a:br>
            <a:endParaRPr dirty="0"/>
          </a:p>
        </p:txBody>
      </p:sp>
      <p:sp>
        <p:nvSpPr>
          <p:cNvPr id="1063" name="Google Shape;1063;p35"/>
          <p:cNvSpPr txBox="1">
            <a:spLocks noGrp="1"/>
          </p:cNvSpPr>
          <p:nvPr>
            <p:ph type="title"/>
          </p:nvPr>
        </p:nvSpPr>
        <p:spPr>
          <a:xfrm>
            <a:off x="615225" y="513900"/>
            <a:ext cx="6549156"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ENTENDIENDO EVENT BINDING</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6229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34100" y="2403800"/>
            <a:ext cx="4675800" cy="276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smtClean="0"/>
              <a:t>Al estar en un entorno con posibilidad de tipado es conveniente utilizarlo ya que nos aporta:</a:t>
            </a:r>
            <a:r>
              <a:rPr lang="es" dirty="0"/>
              <a:t/>
            </a:r>
            <a:br>
              <a:rPr lang="es" dirty="0"/>
            </a:br>
            <a:endParaRPr dirty="0"/>
          </a:p>
          <a:p>
            <a:pPr marL="457200" lvl="0" indent="-317500" algn="l" rtl="0">
              <a:lnSpc>
                <a:spcPct val="100000"/>
              </a:lnSpc>
              <a:spcBef>
                <a:spcPts val="0"/>
              </a:spcBef>
              <a:spcAft>
                <a:spcPts val="0"/>
              </a:spcAft>
              <a:buSzPts val="1400"/>
              <a:buFont typeface="Barlow Semi Condensed"/>
              <a:buChar char="●"/>
            </a:pPr>
            <a:r>
              <a:rPr lang="es-ES" dirty="0" smtClean="0"/>
              <a:t>Limpieza</a:t>
            </a:r>
            <a:endParaRPr dirty="0"/>
          </a:p>
          <a:p>
            <a:pPr marL="457200" lvl="0" indent="-317500" algn="l" rtl="0">
              <a:lnSpc>
                <a:spcPct val="100000"/>
              </a:lnSpc>
              <a:spcBef>
                <a:spcPts val="0"/>
              </a:spcBef>
              <a:spcAft>
                <a:spcPts val="0"/>
              </a:spcAft>
              <a:buSzPts val="1400"/>
              <a:buFont typeface="Barlow Semi Condensed"/>
              <a:buChar char="●"/>
            </a:pPr>
            <a:r>
              <a:rPr lang="es-ES" dirty="0" smtClean="0"/>
              <a:t>Encapsulación</a:t>
            </a:r>
            <a:endParaRPr dirty="0"/>
          </a:p>
          <a:p>
            <a:pPr marL="457200" lvl="0" indent="-317500" algn="l" rtl="0">
              <a:lnSpc>
                <a:spcPct val="100000"/>
              </a:lnSpc>
              <a:spcBef>
                <a:spcPts val="0"/>
              </a:spcBef>
              <a:spcAft>
                <a:spcPts val="0"/>
              </a:spcAft>
              <a:buSzPts val="1400"/>
              <a:buFont typeface="Barlow Semi Condensed"/>
              <a:buChar char="●"/>
            </a:pPr>
            <a:r>
              <a:rPr lang="es-ES" dirty="0" smtClean="0"/>
              <a:t>Texto predictivo en el IDE (adiós a ver que contiene la variable investigando)</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s" dirty="0" smtClean="0"/>
              <a:t>Es conveniente también tener una carpeta models para tenerlos ahí. Dependiendo la envergadura del proyecto podría ser también una carpeta models por modulo o como se quiera organizar, pero es muy conveniente. </a:t>
            </a:r>
            <a:endParaRPr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USO DE MODELS</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4339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41"/>
          <p:cNvPicPr preferRelativeResize="0"/>
          <p:nvPr/>
        </p:nvPicPr>
        <p:blipFill>
          <a:blip r:embed="rId3">
            <a:alphaModFix/>
          </a:blip>
          <a:stretch>
            <a:fillRect/>
          </a:stretch>
        </p:blipFill>
        <p:spPr>
          <a:xfrm flipH="1">
            <a:off x="0" y="0"/>
            <a:ext cx="9144000" cy="5143511"/>
          </a:xfrm>
          <a:prstGeom prst="rect">
            <a:avLst/>
          </a:prstGeom>
          <a:noFill/>
          <a:ln>
            <a:noFill/>
          </a:ln>
        </p:spPr>
      </p:pic>
      <p:sp>
        <p:nvSpPr>
          <p:cNvPr id="2020" name="Google Shape;2020;p41"/>
          <p:cNvSpPr txBox="1">
            <a:spLocks noGrp="1"/>
          </p:cNvSpPr>
          <p:nvPr>
            <p:ph type="ctrTitle"/>
          </p:nvPr>
        </p:nvSpPr>
        <p:spPr>
          <a:xfrm flipH="1">
            <a:off x="6581330" y="473176"/>
            <a:ext cx="2419007" cy="12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smtClean="0">
                <a:solidFill>
                  <a:srgbClr val="541C1D"/>
                </a:solidFill>
              </a:rPr>
              <a:t>Vamos</a:t>
            </a:r>
            <a:r>
              <a:rPr lang="es" dirty="0" smtClean="0">
                <a:solidFill>
                  <a:srgbClr val="541C1D"/>
                </a:solidFill>
              </a:rPr>
              <a:t> a implementarlo en nuestro código</a:t>
            </a:r>
            <a:endParaRPr dirty="0">
              <a:solidFill>
                <a:srgbClr val="541C1D"/>
              </a:solidFill>
            </a:endParaRPr>
          </a:p>
        </p:txBody>
      </p:sp>
      <p:grpSp>
        <p:nvGrpSpPr>
          <p:cNvPr id="2021" name="Google Shape;2021;p41"/>
          <p:cNvGrpSpPr/>
          <p:nvPr/>
        </p:nvGrpSpPr>
        <p:grpSpPr>
          <a:xfrm rot="8743653">
            <a:off x="-381389" y="3270052"/>
            <a:ext cx="1098633" cy="2498670"/>
            <a:chOff x="2650500" y="238500"/>
            <a:chExt cx="2300750" cy="5232700"/>
          </a:xfrm>
        </p:grpSpPr>
        <p:sp>
          <p:nvSpPr>
            <p:cNvPr id="2022" name="Google Shape;2022;p4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1"/>
          <p:cNvSpPr/>
          <p:nvPr/>
        </p:nvSpPr>
        <p:spPr>
          <a:xfrm>
            <a:off x="829604" y="519166"/>
            <a:ext cx="53880" cy="40637"/>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971874" y="377133"/>
            <a:ext cx="53790" cy="4057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1113856" y="234711"/>
            <a:ext cx="53987" cy="4066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971784" y="519166"/>
            <a:ext cx="53880" cy="40637"/>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1117947" y="376789"/>
            <a:ext cx="45766" cy="40902"/>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1260279" y="234655"/>
            <a:ext cx="45462" cy="4084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1113811" y="519166"/>
            <a:ext cx="53880" cy="407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1255974" y="376862"/>
            <a:ext cx="53897" cy="40541"/>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1398170" y="234705"/>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1260279" y="518862"/>
            <a:ext cx="45462" cy="4084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1398170" y="376767"/>
            <a:ext cx="53750" cy="40790"/>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1398108" y="518991"/>
            <a:ext cx="53942" cy="40587"/>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687577" y="234954"/>
            <a:ext cx="53790" cy="40626"/>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687667" y="377133"/>
            <a:ext cx="53790" cy="40547"/>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829649" y="234959"/>
            <a:ext cx="53835" cy="40581"/>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687622" y="519161"/>
            <a:ext cx="53835" cy="40699"/>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833740" y="376795"/>
            <a:ext cx="45456" cy="40863"/>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971784" y="234705"/>
            <a:ext cx="53790" cy="4066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540356" y="519166"/>
            <a:ext cx="53875" cy="40637"/>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1682468" y="377133"/>
            <a:ext cx="53942" cy="4057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1824602" y="234711"/>
            <a:ext cx="53835" cy="4066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1682536" y="519166"/>
            <a:ext cx="53875" cy="40637"/>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1828693" y="376789"/>
            <a:ext cx="45614" cy="40902"/>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1971025" y="234655"/>
            <a:ext cx="45309" cy="40846"/>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1824563" y="519166"/>
            <a:ext cx="53875" cy="407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1966872" y="376812"/>
            <a:ext cx="53745" cy="40592"/>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108770" y="234705"/>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1971025" y="518862"/>
            <a:ext cx="45462" cy="40902"/>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108922" y="376767"/>
            <a:ext cx="53745" cy="40790"/>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108855" y="518991"/>
            <a:ext cx="53942" cy="40587"/>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1540395" y="234959"/>
            <a:ext cx="53835" cy="40581"/>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1544639" y="376795"/>
            <a:ext cx="45462" cy="40863"/>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1682536" y="234705"/>
            <a:ext cx="53790" cy="4066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1113811" y="803830"/>
            <a:ext cx="53835" cy="40564"/>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1255991" y="661701"/>
            <a:ext cx="53750" cy="40671"/>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829649" y="1230522"/>
            <a:ext cx="53835" cy="40620"/>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971874" y="1088337"/>
            <a:ext cx="53790" cy="40649"/>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1113856" y="945988"/>
            <a:ext cx="53987" cy="40587"/>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1260279" y="803797"/>
            <a:ext cx="45462" cy="41089"/>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398170" y="661701"/>
            <a:ext cx="53790" cy="4066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971784" y="1230370"/>
            <a:ext cx="53880" cy="40716"/>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1117947" y="1088043"/>
            <a:ext cx="45766" cy="4085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1260279" y="945914"/>
            <a:ext cx="45462" cy="40790"/>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1398108" y="803825"/>
            <a:ext cx="53942" cy="4057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1113811" y="1230522"/>
            <a:ext cx="53880" cy="40637"/>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1256081" y="1088088"/>
            <a:ext cx="53790" cy="4066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1398170" y="945988"/>
            <a:ext cx="53790" cy="40587"/>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1260279" y="1230178"/>
            <a:ext cx="45462" cy="40863"/>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1398170" y="1088026"/>
            <a:ext cx="53750" cy="40733"/>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692170" y="661701"/>
            <a:ext cx="44847" cy="4053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687577" y="803983"/>
            <a:ext cx="53880" cy="40637"/>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833740" y="661656"/>
            <a:ext cx="45614" cy="40801"/>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687577" y="946157"/>
            <a:ext cx="53790" cy="40649"/>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829604" y="803825"/>
            <a:ext cx="53750" cy="405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971631" y="661668"/>
            <a:ext cx="53987" cy="40699"/>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687622" y="1088342"/>
            <a:ext cx="53835" cy="40581"/>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829649" y="946162"/>
            <a:ext cx="53835" cy="40699"/>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975920" y="803797"/>
            <a:ext cx="45304" cy="4083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1113811" y="661651"/>
            <a:ext cx="53835" cy="40564"/>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687622" y="1230370"/>
            <a:ext cx="53835" cy="40699"/>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833740" y="1088038"/>
            <a:ext cx="45456" cy="40846"/>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971784" y="945971"/>
            <a:ext cx="53790" cy="40603"/>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1824563" y="803830"/>
            <a:ext cx="53982" cy="40564"/>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1966743" y="661701"/>
            <a:ext cx="53745" cy="40671"/>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1824602" y="945988"/>
            <a:ext cx="53835" cy="40587"/>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1971025" y="803797"/>
            <a:ext cx="45766" cy="41427"/>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2108770" y="661701"/>
            <a:ext cx="53942" cy="4066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1682536" y="1230370"/>
            <a:ext cx="53875" cy="40716"/>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1828693" y="1088043"/>
            <a:ext cx="45614" cy="4085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2108855" y="803825"/>
            <a:ext cx="53942" cy="4057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1966827" y="1088088"/>
            <a:ext cx="53790" cy="4066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2108770" y="945988"/>
            <a:ext cx="53942" cy="40587"/>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1544486" y="661656"/>
            <a:ext cx="45614" cy="4080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1540356" y="803825"/>
            <a:ext cx="53745" cy="405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1682378" y="661668"/>
            <a:ext cx="53987" cy="40699"/>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1540395" y="946162"/>
            <a:ext cx="53835" cy="40699"/>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1686666" y="803797"/>
            <a:ext cx="45462" cy="4083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1824563" y="661651"/>
            <a:ext cx="53829" cy="40564"/>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1544639" y="1088038"/>
            <a:ext cx="45462" cy="40902"/>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1682536" y="945971"/>
            <a:ext cx="53790" cy="40603"/>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2252174" y="519166"/>
            <a:ext cx="53875" cy="40637"/>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2252219" y="234959"/>
            <a:ext cx="53829" cy="40581"/>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2256304" y="376795"/>
            <a:ext cx="45462" cy="40863"/>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2256304" y="661656"/>
            <a:ext cx="45614" cy="40801"/>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1"/>
          <p:cNvGrpSpPr/>
          <p:nvPr/>
        </p:nvGrpSpPr>
        <p:grpSpPr>
          <a:xfrm rot="-9900209">
            <a:off x="8464505" y="3049870"/>
            <a:ext cx="1852258" cy="2521008"/>
            <a:chOff x="1882000" y="238175"/>
            <a:chExt cx="3843550" cy="5231250"/>
          </a:xfrm>
        </p:grpSpPr>
        <p:sp>
          <p:nvSpPr>
            <p:cNvPr id="2111" name="Google Shape;2111;p41"/>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4"/>
          <a:stretch>
            <a:fillRect/>
          </a:stretch>
        </p:blipFill>
        <p:spPr>
          <a:xfrm>
            <a:off x="130022" y="329753"/>
            <a:ext cx="6697499" cy="1598000"/>
          </a:xfrm>
          <a:prstGeom prst="rect">
            <a:avLst/>
          </a:prstGeom>
        </p:spPr>
      </p:pic>
      <p:pic>
        <p:nvPicPr>
          <p:cNvPr id="3" name="Imagen 2"/>
          <p:cNvPicPr>
            <a:picLocks noChangeAspect="1"/>
          </p:cNvPicPr>
          <p:nvPr/>
        </p:nvPicPr>
        <p:blipFill>
          <a:blip r:embed="rId5"/>
          <a:stretch>
            <a:fillRect/>
          </a:stretch>
        </p:blipFill>
        <p:spPr>
          <a:xfrm>
            <a:off x="114105" y="3094597"/>
            <a:ext cx="4293932" cy="2017631"/>
          </a:xfrm>
          <a:prstGeom prst="rect">
            <a:avLst/>
          </a:prstGeom>
        </p:spPr>
      </p:pic>
      <p:pic>
        <p:nvPicPr>
          <p:cNvPr id="5" name="Imagen 4"/>
          <p:cNvPicPr>
            <a:picLocks noChangeAspect="1"/>
          </p:cNvPicPr>
          <p:nvPr/>
        </p:nvPicPr>
        <p:blipFill>
          <a:blip r:embed="rId6"/>
          <a:stretch>
            <a:fillRect/>
          </a:stretch>
        </p:blipFill>
        <p:spPr>
          <a:xfrm>
            <a:off x="1732128" y="2045468"/>
            <a:ext cx="7089830" cy="1281295"/>
          </a:xfrm>
          <a:prstGeom prst="rect">
            <a:avLst/>
          </a:prstGeom>
        </p:spPr>
      </p:pic>
    </p:spTree>
    <p:extLst>
      <p:ext uri="{BB962C8B-B14F-4D97-AF65-F5344CB8AC3E}">
        <p14:creationId xmlns:p14="http://schemas.microsoft.com/office/powerpoint/2010/main" val="21983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grpSp>
        <p:nvGrpSpPr>
          <p:cNvPr id="2138" name="Google Shape;2138;p42"/>
          <p:cNvGrpSpPr/>
          <p:nvPr/>
        </p:nvGrpSpPr>
        <p:grpSpPr>
          <a:xfrm rot="-1783487">
            <a:off x="4934365" y="-439148"/>
            <a:ext cx="5084690" cy="2923914"/>
            <a:chOff x="235075" y="777725"/>
            <a:chExt cx="7186900" cy="4132775"/>
          </a:xfrm>
        </p:grpSpPr>
        <p:sp>
          <p:nvSpPr>
            <p:cNvPr id="2139" name="Google Shape;213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2"/>
          <p:cNvGrpSpPr/>
          <p:nvPr/>
        </p:nvGrpSpPr>
        <p:grpSpPr>
          <a:xfrm rot="1318731">
            <a:off x="554960" y="2563496"/>
            <a:ext cx="5084884" cy="2924026"/>
            <a:chOff x="235075" y="777725"/>
            <a:chExt cx="7186900" cy="4132775"/>
          </a:xfrm>
        </p:grpSpPr>
        <p:sp>
          <p:nvSpPr>
            <p:cNvPr id="2142" name="Google Shape;214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42"/>
          <p:cNvGrpSpPr/>
          <p:nvPr/>
        </p:nvGrpSpPr>
        <p:grpSpPr>
          <a:xfrm>
            <a:off x="5441423" y="792249"/>
            <a:ext cx="3093399" cy="2394171"/>
            <a:chOff x="434475" y="237850"/>
            <a:chExt cx="6749725" cy="5224025"/>
          </a:xfrm>
        </p:grpSpPr>
        <p:sp>
          <p:nvSpPr>
            <p:cNvPr id="2146" name="Google Shape;214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2"/>
          <p:cNvGrpSpPr/>
          <p:nvPr/>
        </p:nvGrpSpPr>
        <p:grpSpPr>
          <a:xfrm>
            <a:off x="1882556" y="792246"/>
            <a:ext cx="6159945" cy="3497708"/>
            <a:chOff x="236225" y="821275"/>
            <a:chExt cx="7149425" cy="4059550"/>
          </a:xfrm>
        </p:grpSpPr>
        <p:sp>
          <p:nvSpPr>
            <p:cNvPr id="2149" name="Google Shape;214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2"/>
          <p:cNvSpPr txBox="1">
            <a:spLocks noGrp="1"/>
          </p:cNvSpPr>
          <p:nvPr>
            <p:ph type="ctrTitle"/>
          </p:nvPr>
        </p:nvSpPr>
        <p:spPr>
          <a:xfrm flipH="1">
            <a:off x="3113322" y="1893487"/>
            <a:ext cx="28605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E87E45"/>
                </a:solidFill>
              </a:rPr>
              <a:t>EJERCICIO PARA TERMINAR PARTE 1</a:t>
            </a:r>
            <a:endParaRPr dirty="0">
              <a:solidFill>
                <a:srgbClr val="E87E45"/>
              </a:solidFill>
            </a:endParaRPr>
          </a:p>
        </p:txBody>
      </p:sp>
      <p:grpSp>
        <p:nvGrpSpPr>
          <p:cNvPr id="2152" name="Google Shape;2152;p42"/>
          <p:cNvGrpSpPr/>
          <p:nvPr/>
        </p:nvGrpSpPr>
        <p:grpSpPr>
          <a:xfrm>
            <a:off x="764494" y="630098"/>
            <a:ext cx="1474995" cy="1417341"/>
            <a:chOff x="720001" y="115874"/>
            <a:chExt cx="1851846" cy="1779461"/>
          </a:xfrm>
        </p:grpSpPr>
        <p:sp>
          <p:nvSpPr>
            <p:cNvPr id="2153" name="Google Shape;215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2"/>
          <p:cNvGrpSpPr/>
          <p:nvPr/>
        </p:nvGrpSpPr>
        <p:grpSpPr>
          <a:xfrm rot="4499590">
            <a:off x="7575066" y="1587848"/>
            <a:ext cx="1471969" cy="2034257"/>
            <a:chOff x="1913725" y="238075"/>
            <a:chExt cx="3807625" cy="5238475"/>
          </a:xfrm>
        </p:grpSpPr>
        <p:sp>
          <p:nvSpPr>
            <p:cNvPr id="2162" name="Google Shape;216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42"/>
          <p:cNvGrpSpPr/>
          <p:nvPr/>
        </p:nvGrpSpPr>
        <p:grpSpPr>
          <a:xfrm>
            <a:off x="-519726" y="2875623"/>
            <a:ext cx="2183905" cy="2972396"/>
            <a:chOff x="1882000" y="238175"/>
            <a:chExt cx="3843550" cy="5231250"/>
          </a:xfrm>
        </p:grpSpPr>
        <p:sp>
          <p:nvSpPr>
            <p:cNvPr id="2186" name="Google Shape;218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0866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1410600"/>
            <a:ext cx="5598000" cy="37594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207204" y="1382278"/>
            <a:ext cx="4675800" cy="378772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smtClean="0"/>
              <a:t>Con</a:t>
            </a:r>
            <a:r>
              <a:rPr lang="es" dirty="0" smtClean="0"/>
              <a:t> todo lo visto hasta ahora:</a:t>
            </a:r>
          </a:p>
          <a:p>
            <a:pPr marL="0" lvl="0" indent="0" algn="l" rtl="0">
              <a:lnSpc>
                <a:spcPct val="100000"/>
              </a:lnSpc>
              <a:spcBef>
                <a:spcPts val="0"/>
              </a:spcBef>
              <a:spcAft>
                <a:spcPts val="0"/>
              </a:spcAft>
              <a:buClr>
                <a:schemeClr val="dk1"/>
              </a:buClr>
              <a:buSzPts val="1100"/>
              <a:buFont typeface="Arial"/>
              <a:buNone/>
            </a:pPr>
            <a:endParaRPr lang="es" dirty="0"/>
          </a:p>
          <a:p>
            <a:pPr marL="228600" lvl="0" indent="-228600" algn="l" rtl="0">
              <a:lnSpc>
                <a:spcPct val="100000"/>
              </a:lnSpc>
              <a:spcBef>
                <a:spcPts val="0"/>
              </a:spcBef>
              <a:spcAft>
                <a:spcPts val="0"/>
              </a:spcAft>
              <a:buClr>
                <a:schemeClr val="dk1"/>
              </a:buClr>
              <a:buSzPts val="1100"/>
              <a:buFont typeface="+mj-lt"/>
              <a:buAutoNum type="arabicPeriod"/>
            </a:pPr>
            <a:r>
              <a:rPr lang="es" dirty="0" smtClean="0"/>
              <a:t>Crea un nuevo componente dentro de shared (no hace falta que esté dentro de stocks)</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Visualiza dicho componente en la pantalla (este será un producto, llamalo como quieras)</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El componente tiene que mostrar un nombre, precio e imagen para dicho producto. Puedes usar las variables por defecto que quieras.</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Crea un nuevo modelo para este producto.</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Marca el componente entero de un color si este está disponible (puede ser una nueva propiedad del producto)</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Añade botones para sumar o restar la cantidad de producto que quieras.</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Añade un marcador con la cantidad total que asciende la suma de la cantidad de productos seleccionados y el número de los mismos.</a:t>
            </a:r>
          </a:p>
          <a:p>
            <a:pPr marL="228600" lvl="0" indent="-228600" algn="l" rtl="0">
              <a:lnSpc>
                <a:spcPct val="100000"/>
              </a:lnSpc>
              <a:spcBef>
                <a:spcPts val="0"/>
              </a:spcBef>
              <a:spcAft>
                <a:spcPts val="0"/>
              </a:spcAft>
              <a:buClr>
                <a:schemeClr val="dk1"/>
              </a:buClr>
              <a:buSzPts val="1100"/>
              <a:buFont typeface="+mj-lt"/>
              <a:buAutoNum type="arabicPeriod"/>
            </a:pPr>
            <a:r>
              <a:rPr lang="es" dirty="0" smtClean="0"/>
              <a:t>Pon una cantidad máxima de productos por defecto, controla que si la cantidad de seleccionados sea 0 el botón de menos este deshabilitado</a:t>
            </a:r>
            <a:endParaRPr lang="es" dirty="0"/>
          </a:p>
          <a:p>
            <a:pPr marL="0" lvl="0" indent="0" algn="l" rtl="0">
              <a:lnSpc>
                <a:spcPct val="100000"/>
              </a:lnSpc>
              <a:spcBef>
                <a:spcPts val="0"/>
              </a:spcBef>
              <a:spcAft>
                <a:spcPts val="0"/>
              </a:spcAft>
              <a:buClr>
                <a:schemeClr val="dk1"/>
              </a:buClr>
              <a:buSzPts val="1100"/>
              <a:buFont typeface="Arial"/>
              <a:buNone/>
            </a:pPr>
            <a:endParaRPr dirty="0"/>
          </a:p>
        </p:txBody>
      </p:sp>
      <p:sp>
        <p:nvSpPr>
          <p:cNvPr id="1063" name="Google Shape;1063;p35"/>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p>
            <a:pPr lvl="0"/>
            <a:r>
              <a:rPr lang="es-ES" dirty="0" smtClean="0"/>
              <a:t>EJERCICIO </a:t>
            </a:r>
            <a:r>
              <a:rPr lang="es-ES" dirty="0"/>
              <a:t>PARA TERMINAR PARTE 1</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64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97"/>
        <p:cNvGrpSpPr/>
        <p:nvPr/>
      </p:nvGrpSpPr>
      <p:grpSpPr>
        <a:xfrm>
          <a:off x="0" y="0"/>
          <a:ext cx="0" cy="0"/>
          <a:chOff x="0" y="0"/>
          <a:chExt cx="0" cy="0"/>
        </a:xfrm>
      </p:grpSpPr>
      <p:pic>
        <p:nvPicPr>
          <p:cNvPr id="4498" name="Google Shape;4498;p58"/>
          <p:cNvPicPr preferRelativeResize="0"/>
          <p:nvPr/>
        </p:nvPicPr>
        <p:blipFill rotWithShape="1">
          <a:blip r:embed="rId3">
            <a:alphaModFix/>
          </a:blip>
          <a:srcRect l="26452" t="-3707" r="-16639" b="-6972"/>
          <a:stretch/>
        </p:blipFill>
        <p:spPr>
          <a:xfrm>
            <a:off x="0" y="0"/>
            <a:ext cx="7451626" cy="5143500"/>
          </a:xfrm>
          <a:prstGeom prst="rect">
            <a:avLst/>
          </a:prstGeom>
          <a:noFill/>
          <a:ln>
            <a:noFill/>
          </a:ln>
        </p:spPr>
      </p:pic>
      <p:pic>
        <p:nvPicPr>
          <p:cNvPr id="4499" name="Google Shape;4499;p58"/>
          <p:cNvPicPr preferRelativeResize="0"/>
          <p:nvPr/>
        </p:nvPicPr>
        <p:blipFill>
          <a:blip r:embed="rId4">
            <a:alphaModFix/>
          </a:blip>
          <a:stretch>
            <a:fillRect/>
          </a:stretch>
        </p:blipFill>
        <p:spPr>
          <a:xfrm rot="10800000" flipH="1">
            <a:off x="-9525" y="0"/>
            <a:ext cx="9144000" cy="5143500"/>
          </a:xfrm>
          <a:prstGeom prst="rect">
            <a:avLst/>
          </a:prstGeom>
          <a:noFill/>
          <a:ln>
            <a:noFill/>
          </a:ln>
        </p:spPr>
      </p:pic>
      <p:sp>
        <p:nvSpPr>
          <p:cNvPr id="4500" name="Google Shape;4500;p58"/>
          <p:cNvSpPr txBox="1">
            <a:spLocks noGrp="1"/>
          </p:cNvSpPr>
          <p:nvPr>
            <p:ph type="ctrTitle"/>
          </p:nvPr>
        </p:nvSpPr>
        <p:spPr>
          <a:xfrm flipH="1">
            <a:off x="4419600" y="368550"/>
            <a:ext cx="41148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smtClean="0">
                <a:solidFill>
                  <a:srgbClr val="E87E45"/>
                </a:solidFill>
              </a:rPr>
              <a:t>AHORA A POR LA PARTE 2</a:t>
            </a:r>
            <a:endParaRPr sz="4000" dirty="0">
              <a:solidFill>
                <a:srgbClr val="E87E45"/>
              </a:solidFill>
            </a:endParaRPr>
          </a:p>
        </p:txBody>
      </p:sp>
      <p:sp>
        <p:nvSpPr>
          <p:cNvPr id="4501" name="Google Shape;4501;p58"/>
          <p:cNvSpPr txBox="1">
            <a:spLocks noGrp="1"/>
          </p:cNvSpPr>
          <p:nvPr>
            <p:ph type="subTitle" idx="1"/>
          </p:nvPr>
        </p:nvSpPr>
        <p:spPr>
          <a:xfrm flipH="1">
            <a:off x="5563275" y="3036800"/>
            <a:ext cx="2927400" cy="91842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s-ES" dirty="0" smtClean="0"/>
              <a:t>Vamos a hacer un descansito</a:t>
            </a:r>
            <a:endParaRPr dirty="0"/>
          </a:p>
        </p:txBody>
      </p:sp>
      <p:grpSp>
        <p:nvGrpSpPr>
          <p:cNvPr id="4502" name="Google Shape;4502;p58"/>
          <p:cNvGrpSpPr/>
          <p:nvPr/>
        </p:nvGrpSpPr>
        <p:grpSpPr>
          <a:xfrm rot="10016959" flipH="1">
            <a:off x="6160018" y="-1104622"/>
            <a:ext cx="5686247" cy="3437206"/>
            <a:chOff x="238125" y="693075"/>
            <a:chExt cx="7137450" cy="4314425"/>
          </a:xfrm>
        </p:grpSpPr>
        <p:sp>
          <p:nvSpPr>
            <p:cNvPr id="4503" name="Google Shape;4503;p58"/>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58"/>
          <p:cNvGrpSpPr/>
          <p:nvPr/>
        </p:nvGrpSpPr>
        <p:grpSpPr>
          <a:xfrm>
            <a:off x="2182109" y="3594947"/>
            <a:ext cx="4503423" cy="2557111"/>
            <a:chOff x="236225" y="821275"/>
            <a:chExt cx="7149425" cy="4059550"/>
          </a:xfrm>
        </p:grpSpPr>
        <p:sp>
          <p:nvSpPr>
            <p:cNvPr id="4506" name="Google Shape;4506;p58"/>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8"/>
          <p:cNvGrpSpPr/>
          <p:nvPr/>
        </p:nvGrpSpPr>
        <p:grpSpPr>
          <a:xfrm>
            <a:off x="1053504" y="3859709"/>
            <a:ext cx="1820305" cy="2477520"/>
            <a:chOff x="1882000" y="238175"/>
            <a:chExt cx="3843550" cy="5231250"/>
          </a:xfrm>
        </p:grpSpPr>
        <p:sp>
          <p:nvSpPr>
            <p:cNvPr id="4509" name="Google Shape;4509;p58"/>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8"/>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8"/>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8"/>
          <p:cNvGrpSpPr/>
          <p:nvPr/>
        </p:nvGrpSpPr>
        <p:grpSpPr>
          <a:xfrm>
            <a:off x="-321214" y="-201730"/>
            <a:ext cx="1235990" cy="1227266"/>
            <a:chOff x="1173550" y="238600"/>
            <a:chExt cx="5252825" cy="5215750"/>
          </a:xfrm>
        </p:grpSpPr>
        <p:sp>
          <p:nvSpPr>
            <p:cNvPr id="4533" name="Google Shape;4533;p58"/>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8"/>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8"/>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8"/>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8"/>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8"/>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8"/>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8"/>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8"/>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8"/>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8"/>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8"/>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8"/>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8"/>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8"/>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8"/>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8"/>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8"/>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8"/>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8"/>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8"/>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8"/>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8"/>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8"/>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8"/>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8"/>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8"/>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8"/>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8"/>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8"/>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8"/>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8"/>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8"/>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8"/>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8"/>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8"/>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8"/>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8"/>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8"/>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8"/>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8"/>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8"/>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rot="3842635" flipH="1">
            <a:off x="6767469" y="-1275824"/>
            <a:ext cx="1642783" cy="3165852"/>
            <a:chOff x="2453450" y="238025"/>
            <a:chExt cx="2711225" cy="5224875"/>
          </a:xfrm>
        </p:grpSpPr>
        <p:sp>
          <p:nvSpPr>
            <p:cNvPr id="4719" name="Google Shape;4719;p58"/>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605567" y="518692"/>
            <a:ext cx="4675800" cy="12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t>Lo utiliza angular por debajo:</a:t>
            </a:r>
            <a:br>
              <a:rPr lang="es" dirty="0"/>
            </a:br>
            <a:endParaRPr dirty="0"/>
          </a:p>
          <a:p>
            <a:pPr lvl="0" indent="-317500">
              <a:lnSpc>
                <a:spcPct val="100000"/>
              </a:lnSpc>
              <a:buSzPts val="1400"/>
              <a:buFont typeface="Barlow Semi Condensed"/>
              <a:buChar char="●"/>
            </a:pPr>
            <a:r>
              <a:rPr lang="es-ES" dirty="0">
                <a:hlinkClick r:id="rId3"/>
              </a:rPr>
              <a:t>https://nodejs.org/es/</a:t>
            </a:r>
            <a:r>
              <a:rPr lang="es-ES" dirty="0"/>
              <a:t> </a:t>
            </a:r>
            <a:r>
              <a:rPr lang="es" dirty="0"/>
              <a:t> </a:t>
            </a:r>
            <a:endParaRPr dirty="0"/>
          </a:p>
          <a:p>
            <a:pPr lvl="0" indent="-317500">
              <a:lnSpc>
                <a:spcPct val="100000"/>
              </a:lnSpc>
              <a:buSzPts val="1400"/>
              <a:buFont typeface="Barlow Semi Condensed"/>
              <a:buChar char="●"/>
            </a:pPr>
            <a:r>
              <a:rPr lang="es" dirty="0"/>
              <a:t>Tanto para las builds</a:t>
            </a:r>
            <a:r>
              <a:rPr lang="es-ES" dirty="0"/>
              <a:t>, instalación de </a:t>
            </a:r>
            <a:r>
              <a:rPr lang="es-ES" dirty="0" err="1"/>
              <a:t>packetes</a:t>
            </a:r>
            <a:r>
              <a:rPr lang="es-ES" dirty="0"/>
              <a:t>, scripts propios, etc.</a:t>
            </a:r>
            <a:endParaRPr dirty="0"/>
          </a:p>
        </p:txBody>
      </p:sp>
      <p:sp>
        <p:nvSpPr>
          <p:cNvPr id="1063" name="Google Shape;1063;p35"/>
          <p:cNvSpPr txBox="1">
            <a:spLocks noGrp="1"/>
          </p:cNvSpPr>
          <p:nvPr>
            <p:ph type="title"/>
          </p:nvPr>
        </p:nvSpPr>
        <p:spPr>
          <a:xfrm>
            <a:off x="615225" y="513900"/>
            <a:ext cx="1944362"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NODE JS</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xmlns="" id="{DF3387E6-47E9-4605-A147-213171082450}"/>
              </a:ext>
            </a:extLst>
          </p:cNvPr>
          <p:cNvPicPr>
            <a:picLocks noChangeAspect="1"/>
          </p:cNvPicPr>
          <p:nvPr/>
        </p:nvPicPr>
        <p:blipFill>
          <a:blip r:embed="rId4"/>
          <a:stretch>
            <a:fillRect/>
          </a:stretch>
        </p:blipFill>
        <p:spPr>
          <a:xfrm>
            <a:off x="1788177" y="2040377"/>
            <a:ext cx="5598000" cy="3143784"/>
          </a:xfrm>
          <a:prstGeom prst="rect">
            <a:avLst/>
          </a:prstGeom>
        </p:spPr>
      </p:pic>
      <p:grpSp>
        <p:nvGrpSpPr>
          <p:cNvPr id="1088" name="Google Shape;1088;p35"/>
          <p:cNvGrpSpPr/>
          <p:nvPr/>
        </p:nvGrpSpPr>
        <p:grpSpPr>
          <a:xfrm rot="2700000">
            <a:off x="6667915" y="3173017"/>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945495" y="399954"/>
            <a:ext cx="3670417" cy="144789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Herramienta que facilita la creación y manejo de proyecto con angular.</a:t>
            </a:r>
            <a:r>
              <a:rPr lang="es" dirty="0"/>
              <a:t/>
            </a:r>
            <a:br>
              <a:rPr lang="es" dirty="0"/>
            </a:br>
            <a:endParaRPr dirty="0"/>
          </a:p>
          <a:p>
            <a:pPr lvl="0" indent="-317500">
              <a:lnSpc>
                <a:spcPct val="100000"/>
              </a:lnSpc>
              <a:buSzPts val="1400"/>
              <a:buFont typeface="Barlow Semi Condensed"/>
              <a:buChar char="●"/>
            </a:pPr>
            <a:r>
              <a:rPr lang="es-ES" dirty="0">
                <a:hlinkClick r:id="rId3"/>
              </a:rPr>
              <a:t>https://cli.angular.io/</a:t>
            </a:r>
            <a:endParaRPr lang="es-ES" dirty="0"/>
          </a:p>
          <a:p>
            <a:pPr lvl="0" indent="-317500">
              <a:lnSpc>
                <a:spcPct val="100000"/>
              </a:lnSpc>
              <a:buSzPts val="1400"/>
              <a:buFont typeface="Barlow Semi Condensed"/>
              <a:buChar char="●"/>
            </a:pPr>
            <a:r>
              <a:rPr lang="es-ES" dirty="0"/>
              <a:t>Creación sencilla de elementos</a:t>
            </a:r>
            <a:endParaRPr dirty="0"/>
          </a:p>
          <a:p>
            <a:pPr marL="457200" lvl="0" indent="-317500" algn="l" rtl="0">
              <a:lnSpc>
                <a:spcPct val="100000"/>
              </a:lnSpc>
              <a:spcBef>
                <a:spcPts val="0"/>
              </a:spcBef>
              <a:spcAft>
                <a:spcPts val="0"/>
              </a:spcAft>
              <a:buSzPts val="1400"/>
              <a:buFont typeface="Barlow Semi Condensed"/>
              <a:buChar char="●"/>
            </a:pPr>
            <a:r>
              <a:rPr lang="es-ES" dirty="0"/>
              <a:t>Sigue las buenas prácticas de programación al crear los componentes</a:t>
            </a:r>
            <a:endParaRPr dirty="0"/>
          </a:p>
        </p:txBody>
      </p:sp>
      <p:sp>
        <p:nvSpPr>
          <p:cNvPr id="1063" name="Google Shape;1063;p35"/>
          <p:cNvSpPr txBox="1">
            <a:spLocks noGrp="1"/>
          </p:cNvSpPr>
          <p:nvPr>
            <p:ph type="title"/>
          </p:nvPr>
        </p:nvSpPr>
        <p:spPr>
          <a:xfrm>
            <a:off x="34084" y="191686"/>
            <a:ext cx="2780353"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ANGULAR CLI</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xmlns="" id="{A02FF8F2-F3B8-4C75-A157-C7CEF21DF35D}"/>
              </a:ext>
            </a:extLst>
          </p:cNvPr>
          <p:cNvPicPr>
            <a:picLocks noChangeAspect="1"/>
          </p:cNvPicPr>
          <p:nvPr/>
        </p:nvPicPr>
        <p:blipFill>
          <a:blip r:embed="rId4"/>
          <a:stretch>
            <a:fillRect/>
          </a:stretch>
        </p:blipFill>
        <p:spPr>
          <a:xfrm>
            <a:off x="448525" y="2035000"/>
            <a:ext cx="8033845" cy="3132796"/>
          </a:xfrm>
          <a:prstGeom prst="rect">
            <a:avLst/>
          </a:prstGeom>
        </p:spPr>
      </p:pic>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364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2643552" y="349402"/>
            <a:ext cx="4580062" cy="12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Nos da muchas facilidades a la hora de programar</a:t>
            </a:r>
            <a:r>
              <a:rPr lang="es" dirty="0"/>
              <a:t>:</a:t>
            </a:r>
            <a:br>
              <a:rPr lang="es" dirty="0"/>
            </a:br>
            <a:endParaRPr dirty="0"/>
          </a:p>
          <a:p>
            <a:pPr marL="457200" lvl="0" indent="-317500" algn="l" rtl="0">
              <a:lnSpc>
                <a:spcPct val="100000"/>
              </a:lnSpc>
              <a:spcBef>
                <a:spcPts val="0"/>
              </a:spcBef>
              <a:spcAft>
                <a:spcPts val="0"/>
              </a:spcAft>
              <a:buSzPts val="1400"/>
              <a:buFont typeface="Barlow Semi Condensed"/>
              <a:buChar char="●"/>
            </a:pPr>
            <a:r>
              <a:rPr lang="es-ES" dirty="0"/>
              <a:t>Código tipado con posibilidad de usar </a:t>
            </a:r>
            <a:r>
              <a:rPr lang="es-ES" dirty="0" err="1"/>
              <a:t>generics</a:t>
            </a:r>
            <a:r>
              <a:rPr lang="es" dirty="0"/>
              <a:t> </a:t>
            </a:r>
            <a:endParaRPr dirty="0"/>
          </a:p>
          <a:p>
            <a:pPr marL="457200" lvl="0" indent="-317500" algn="l" rtl="0">
              <a:lnSpc>
                <a:spcPct val="100000"/>
              </a:lnSpc>
              <a:spcBef>
                <a:spcPts val="0"/>
              </a:spcBef>
              <a:spcAft>
                <a:spcPts val="0"/>
              </a:spcAft>
              <a:buSzPts val="1400"/>
              <a:buFont typeface="Barlow Semi Condensed"/>
              <a:buChar char="●"/>
            </a:pPr>
            <a:r>
              <a:rPr lang="es-ES" dirty="0"/>
              <a:t>EL código se compila en JavaScript que puede ser usado en cualquier entorno</a:t>
            </a:r>
            <a:endParaRPr dirty="0"/>
          </a:p>
          <a:p>
            <a:pPr marL="457200" lvl="0" indent="-317500" algn="l" rtl="0">
              <a:lnSpc>
                <a:spcPct val="100000"/>
              </a:lnSpc>
              <a:spcBef>
                <a:spcPts val="0"/>
              </a:spcBef>
              <a:spcAft>
                <a:spcPts val="0"/>
              </a:spcAft>
              <a:buSzPts val="1400"/>
              <a:buFont typeface="Barlow Semi Condensed"/>
              <a:buChar char="●"/>
            </a:pPr>
            <a:r>
              <a:rPr lang="es-ES" dirty="0"/>
              <a:t>Se instala como paquete </a:t>
            </a:r>
            <a:r>
              <a:rPr lang="es-ES" dirty="0" err="1"/>
              <a:t>npm</a:t>
            </a:r>
            <a:endParaRPr dirty="0"/>
          </a:p>
        </p:txBody>
      </p:sp>
      <p:sp>
        <p:nvSpPr>
          <p:cNvPr id="1063" name="Google Shape;1063;p35"/>
          <p:cNvSpPr txBox="1">
            <a:spLocks noGrp="1"/>
          </p:cNvSpPr>
          <p:nvPr>
            <p:ph type="title"/>
          </p:nvPr>
        </p:nvSpPr>
        <p:spPr>
          <a:xfrm>
            <a:off x="174798" y="228851"/>
            <a:ext cx="2470875"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TYPESCRIPT</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xmlns="" id="{C850CE18-7755-4CD2-82AE-3737B906C14F}"/>
              </a:ext>
            </a:extLst>
          </p:cNvPr>
          <p:cNvPicPr>
            <a:picLocks noChangeAspect="1"/>
          </p:cNvPicPr>
          <p:nvPr/>
        </p:nvPicPr>
        <p:blipFill>
          <a:blip r:embed="rId3"/>
          <a:stretch>
            <a:fillRect/>
          </a:stretch>
        </p:blipFill>
        <p:spPr>
          <a:xfrm>
            <a:off x="762712" y="2049161"/>
            <a:ext cx="6626613" cy="3135000"/>
          </a:xfrm>
          <a:prstGeom prst="rect">
            <a:avLst/>
          </a:prstGeom>
        </p:spPr>
      </p:pic>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73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5"/>
          <p:cNvSpPr/>
          <p:nvPr/>
        </p:nvSpPr>
        <p:spPr>
          <a:xfrm rot="-1379908">
            <a:off x="181783" y="-49454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5"/>
          <p:cNvGrpSpPr/>
          <p:nvPr/>
        </p:nvGrpSpPr>
        <p:grpSpPr>
          <a:xfrm rot="7199608">
            <a:off x="691255" y="2531420"/>
            <a:ext cx="1736090" cy="1972672"/>
            <a:chOff x="1882000" y="238175"/>
            <a:chExt cx="3843550" cy="5231250"/>
          </a:xfrm>
        </p:grpSpPr>
        <p:sp>
          <p:nvSpPr>
            <p:cNvPr id="1038" name="Google Shape;1038;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35"/>
          <p:cNvSpPr/>
          <p:nvPr/>
        </p:nvSpPr>
        <p:spPr>
          <a:xfrm>
            <a:off x="1791325" y="2035000"/>
            <a:ext cx="5598000" cy="3135000"/>
          </a:xfrm>
          <a:prstGeom prst="rect">
            <a:avLst/>
          </a:pr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txBox="1">
            <a:spLocks noGrp="1"/>
          </p:cNvSpPr>
          <p:nvPr>
            <p:ph type="body" idx="1"/>
          </p:nvPr>
        </p:nvSpPr>
        <p:spPr>
          <a:xfrm>
            <a:off x="3005675" y="292896"/>
            <a:ext cx="4076591" cy="144305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Podéis usar el que queráis, yo uso este por</a:t>
            </a:r>
            <a:r>
              <a:rPr lang="es" dirty="0"/>
              <a:t>:</a:t>
            </a:r>
            <a:br>
              <a:rPr lang="es" dirty="0"/>
            </a:br>
            <a:endParaRPr dirty="0"/>
          </a:p>
          <a:p>
            <a:pPr marL="457200" lvl="0" indent="-317500" algn="l" rtl="0">
              <a:lnSpc>
                <a:spcPct val="100000"/>
              </a:lnSpc>
              <a:spcBef>
                <a:spcPts val="0"/>
              </a:spcBef>
              <a:spcAft>
                <a:spcPts val="0"/>
              </a:spcAft>
              <a:buSzPts val="1400"/>
              <a:buFont typeface="Barlow Semi Condensed"/>
              <a:buChar char="●"/>
            </a:pPr>
            <a:r>
              <a:rPr lang="es-ES" dirty="0"/>
              <a:t>Gratis</a:t>
            </a:r>
            <a:endParaRPr dirty="0"/>
          </a:p>
          <a:p>
            <a:pPr marL="457200" lvl="0" indent="-317500" algn="l" rtl="0">
              <a:lnSpc>
                <a:spcPct val="100000"/>
              </a:lnSpc>
              <a:spcBef>
                <a:spcPts val="0"/>
              </a:spcBef>
              <a:spcAft>
                <a:spcPts val="0"/>
              </a:spcAft>
              <a:buSzPts val="1400"/>
              <a:buFont typeface="Barlow Semi Condensed"/>
              <a:buChar char="●"/>
            </a:pPr>
            <a:r>
              <a:rPr lang="es-ES" dirty="0"/>
              <a:t>Muy </a:t>
            </a:r>
            <a:r>
              <a:rPr lang="es-ES" dirty="0" err="1"/>
              <a:t>customizable</a:t>
            </a:r>
            <a:r>
              <a:rPr lang="es-ES" dirty="0"/>
              <a:t>, multitud de </a:t>
            </a:r>
            <a:r>
              <a:rPr lang="es-ES" dirty="0" err="1"/>
              <a:t>plugins</a:t>
            </a:r>
            <a:r>
              <a:rPr lang="es-ES" dirty="0"/>
              <a:t> para facilitar la vida del programador</a:t>
            </a:r>
            <a:endParaRPr dirty="0"/>
          </a:p>
          <a:p>
            <a:pPr marL="457200" lvl="0" indent="-317500" algn="l" rtl="0">
              <a:lnSpc>
                <a:spcPct val="100000"/>
              </a:lnSpc>
              <a:spcBef>
                <a:spcPts val="0"/>
              </a:spcBef>
              <a:spcAft>
                <a:spcPts val="0"/>
              </a:spcAft>
              <a:buSzPts val="1400"/>
              <a:buFont typeface="Barlow Semi Condensed"/>
              <a:buChar char="●"/>
            </a:pPr>
            <a:r>
              <a:rPr lang="es-ES" dirty="0"/>
              <a:t>Comunidad muy activa</a:t>
            </a:r>
          </a:p>
          <a:p>
            <a:pPr lvl="0" indent="-317500">
              <a:lnSpc>
                <a:spcPct val="100000"/>
              </a:lnSpc>
              <a:buSzPts val="1400"/>
              <a:buFont typeface="Barlow Semi Condensed"/>
              <a:buChar char="●"/>
            </a:pPr>
            <a:r>
              <a:rPr lang="es-ES" dirty="0"/>
              <a:t>https://code.visualstudio.com/</a:t>
            </a:r>
            <a:endParaRPr dirty="0"/>
          </a:p>
          <a:p>
            <a:pPr marL="0" lvl="0" indent="0" algn="l" rtl="0">
              <a:lnSpc>
                <a:spcPct val="100000"/>
              </a:lnSpc>
              <a:spcBef>
                <a:spcPts val="0"/>
              </a:spcBef>
              <a:spcAft>
                <a:spcPts val="0"/>
              </a:spcAft>
              <a:buClr>
                <a:schemeClr val="dk1"/>
              </a:buClr>
              <a:buSzPts val="1100"/>
              <a:buFont typeface="Arial"/>
              <a:buNone/>
            </a:pPr>
            <a:endParaRPr dirty="0"/>
          </a:p>
        </p:txBody>
      </p:sp>
      <p:sp>
        <p:nvSpPr>
          <p:cNvPr id="1063" name="Google Shape;1063;p35"/>
          <p:cNvSpPr txBox="1">
            <a:spLocks noGrp="1"/>
          </p:cNvSpPr>
          <p:nvPr>
            <p:ph type="title"/>
          </p:nvPr>
        </p:nvSpPr>
        <p:spPr>
          <a:xfrm>
            <a:off x="278928" y="505550"/>
            <a:ext cx="2726747"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IDE: VISUAL STUDIO CODE</a:t>
            </a:r>
            <a:endParaRPr dirty="0"/>
          </a:p>
        </p:txBody>
      </p:sp>
      <p:grpSp>
        <p:nvGrpSpPr>
          <p:cNvPr id="1064" name="Google Shape;1064;p35"/>
          <p:cNvGrpSpPr/>
          <p:nvPr/>
        </p:nvGrpSpPr>
        <p:grpSpPr>
          <a:xfrm>
            <a:off x="7281367" y="-552438"/>
            <a:ext cx="1357418" cy="1644881"/>
            <a:chOff x="1913725" y="238075"/>
            <a:chExt cx="3807625" cy="5238475"/>
          </a:xfrm>
        </p:grpSpPr>
        <p:sp>
          <p:nvSpPr>
            <p:cNvPr id="1065" name="Google Shape;1065;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xmlns="" id="{221E7AC1-5921-4F13-9956-C148DC72369A}"/>
              </a:ext>
            </a:extLst>
          </p:cNvPr>
          <p:cNvPicPr>
            <a:picLocks noChangeAspect="1"/>
          </p:cNvPicPr>
          <p:nvPr/>
        </p:nvPicPr>
        <p:blipFill>
          <a:blip r:embed="rId3"/>
          <a:stretch>
            <a:fillRect/>
          </a:stretch>
        </p:blipFill>
        <p:spPr>
          <a:xfrm>
            <a:off x="1540648" y="2018531"/>
            <a:ext cx="5860839" cy="3158111"/>
          </a:xfrm>
          <a:prstGeom prst="rect">
            <a:avLst/>
          </a:prstGeom>
        </p:spPr>
      </p:pic>
      <p:grpSp>
        <p:nvGrpSpPr>
          <p:cNvPr id="1088" name="Google Shape;1088;p35"/>
          <p:cNvGrpSpPr/>
          <p:nvPr/>
        </p:nvGrpSpPr>
        <p:grpSpPr>
          <a:xfrm rot="2700000">
            <a:off x="6746934" y="3331876"/>
            <a:ext cx="3005439" cy="1783196"/>
            <a:chOff x="235075" y="777725"/>
            <a:chExt cx="7186900" cy="4132775"/>
          </a:xfrm>
        </p:grpSpPr>
        <p:sp>
          <p:nvSpPr>
            <p:cNvPr id="1089" name="Google Shape;1089;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841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pSp>
        <p:nvGrpSpPr>
          <p:cNvPr id="939" name="Google Shape;939;p34"/>
          <p:cNvGrpSpPr/>
          <p:nvPr/>
        </p:nvGrpSpPr>
        <p:grpSpPr>
          <a:xfrm flipH="1">
            <a:off x="-257018" y="2362075"/>
            <a:ext cx="1425315" cy="3241658"/>
            <a:chOff x="2650500" y="238500"/>
            <a:chExt cx="2300750" cy="5232700"/>
          </a:xfrm>
        </p:grpSpPr>
        <p:sp>
          <p:nvSpPr>
            <p:cNvPr id="940" name="Google Shape;940;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ECB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4"/>
          <p:cNvGrpSpPr/>
          <p:nvPr/>
        </p:nvGrpSpPr>
        <p:grpSpPr>
          <a:xfrm rot="4341138" flipH="1">
            <a:off x="-1678078" y="-777857"/>
            <a:ext cx="4147842" cy="3210269"/>
            <a:chOff x="434475" y="237850"/>
            <a:chExt cx="6749725" cy="5224025"/>
          </a:xfrm>
        </p:grpSpPr>
        <p:sp>
          <p:nvSpPr>
            <p:cNvPr id="945" name="Google Shape;945;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4"/>
          <p:cNvGrpSpPr/>
          <p:nvPr/>
        </p:nvGrpSpPr>
        <p:grpSpPr>
          <a:xfrm>
            <a:off x="3605463" y="2331113"/>
            <a:ext cx="7186900" cy="4132775"/>
            <a:chOff x="235075" y="777725"/>
            <a:chExt cx="7186900" cy="4132775"/>
          </a:xfrm>
        </p:grpSpPr>
        <p:sp>
          <p:nvSpPr>
            <p:cNvPr id="948" name="Google Shape;948;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34"/>
          <p:cNvSpPr/>
          <p:nvPr/>
        </p:nvSpPr>
        <p:spPr>
          <a:xfrm>
            <a:off x="3015900" y="1015650"/>
            <a:ext cx="3112200" cy="3112200"/>
          </a:xfrm>
          <a:prstGeom prst="rect">
            <a:avLst/>
          </a:prstGeom>
          <a:solidFill>
            <a:srgbClr val="E87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HOLA ANGULAR</a:t>
            </a:r>
            <a:endParaRPr dirty="0"/>
          </a:p>
        </p:txBody>
      </p:sp>
      <p:sp>
        <p:nvSpPr>
          <p:cNvPr id="952" name="Google Shape;952;p34"/>
          <p:cNvSpPr txBox="1">
            <a:spLocks noGrp="1"/>
          </p:cNvSpPr>
          <p:nvPr>
            <p:ph type="subTitle" idx="1"/>
          </p:nvPr>
        </p:nvSpPr>
        <p:spPr>
          <a:xfrm>
            <a:off x="3605475" y="3039400"/>
            <a:ext cx="2075786" cy="577800"/>
          </a:xfrm>
          <a:prstGeom prst="rect">
            <a:avLst/>
          </a:prstGeom>
        </p:spPr>
        <p:txBody>
          <a:bodyPr spcFirstLastPara="1" wrap="square" lIns="91425" tIns="91425" rIns="91425" bIns="91425" anchor="t" anchorCtr="0">
            <a:noAutofit/>
          </a:bodyPr>
          <a:lstStyle/>
          <a:p>
            <a:pPr marL="0" lvl="0" indent="0">
              <a:buClr>
                <a:schemeClr val="dk1"/>
              </a:buClr>
              <a:buSzPts val="1100"/>
            </a:pPr>
            <a:r>
              <a:rPr lang="es-ES" dirty="0"/>
              <a:t>Entendiendo angular </a:t>
            </a:r>
            <a:r>
              <a:rPr lang="es-ES" dirty="0" err="1"/>
              <a:t>cli</a:t>
            </a:r>
            <a:r>
              <a:rPr lang="es-ES" dirty="0"/>
              <a:t>, creación del proyecto inicial de 0 y sus características</a:t>
            </a:r>
          </a:p>
        </p:txBody>
      </p:sp>
      <p:sp>
        <p:nvSpPr>
          <p:cNvPr id="953" name="Google Shape;953;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grpSp>
        <p:nvGrpSpPr>
          <p:cNvPr id="954" name="Google Shape;954;p34"/>
          <p:cNvGrpSpPr/>
          <p:nvPr/>
        </p:nvGrpSpPr>
        <p:grpSpPr>
          <a:xfrm rot="1195466">
            <a:off x="920701" y="612970"/>
            <a:ext cx="2763315" cy="771207"/>
            <a:chOff x="234200" y="2027925"/>
            <a:chExt cx="6760111" cy="1887098"/>
          </a:xfrm>
        </p:grpSpPr>
        <p:sp>
          <p:nvSpPr>
            <p:cNvPr id="955" name="Google Shape;955;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54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34"/>
          <p:cNvSpPr/>
          <p:nvPr/>
        </p:nvSpPr>
        <p:spPr>
          <a:xfrm>
            <a:off x="4281000" y="2331135"/>
            <a:ext cx="657300" cy="131400"/>
          </a:xfrm>
          <a:prstGeom prst="rect">
            <a:avLst/>
          </a:pr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34"/>
          <p:cNvGrpSpPr/>
          <p:nvPr/>
        </p:nvGrpSpPr>
        <p:grpSpPr>
          <a:xfrm>
            <a:off x="5849014" y="3884007"/>
            <a:ext cx="1324793" cy="770735"/>
            <a:chOff x="5849014" y="3884007"/>
            <a:chExt cx="1324793" cy="770735"/>
          </a:xfrm>
        </p:grpSpPr>
        <p:sp>
          <p:nvSpPr>
            <p:cNvPr id="972" name="Google Shape;972;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rgbClr val="FAE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4"/>
          <p:cNvGrpSpPr/>
          <p:nvPr/>
        </p:nvGrpSpPr>
        <p:grpSpPr>
          <a:xfrm rot="1345290" flipH="1">
            <a:off x="6038742" y="-615118"/>
            <a:ext cx="1674713" cy="3227384"/>
            <a:chOff x="2453450" y="238025"/>
            <a:chExt cx="2711225" cy="5224875"/>
          </a:xfrm>
        </p:grpSpPr>
        <p:sp>
          <p:nvSpPr>
            <p:cNvPr id="980" name="Google Shape;980;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rgbClr val="FFB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373113"/>
      </p:ext>
    </p:extLst>
  </p:cSld>
  <p:clrMapOvr>
    <a:masterClrMapping/>
  </p:clrMapOvr>
</p:sld>
</file>

<file path=ppt/theme/theme1.xml><?xml version="1.0" encoding="utf-8"?>
<a:theme xmlns:a="http://schemas.openxmlformats.org/drawingml/2006/main" name="Orange Memphi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TotalTime>
  <Words>5104</Words>
  <Application>Microsoft Office PowerPoint</Application>
  <PresentationFormat>Presentación en pantalla (16:9)</PresentationFormat>
  <Paragraphs>497</Paragraphs>
  <Slides>49</Slides>
  <Notes>49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Fira Sans Extra Condensed Medium</vt:lpstr>
      <vt:lpstr>Roboto</vt:lpstr>
      <vt:lpstr>Arial</vt:lpstr>
      <vt:lpstr>Barlow Semi Condensed</vt:lpstr>
      <vt:lpstr>Arvo</vt:lpstr>
      <vt:lpstr>Fira Sans Extra Condensed</vt:lpstr>
      <vt:lpstr>Orange Memphis</vt:lpstr>
      <vt:lpstr>ANGULAR FUNDAMENTALSParte 1</vt:lpstr>
      <vt:lpstr>Contenido</vt:lpstr>
      <vt:lpstr>STARTING</vt:lpstr>
      <vt:lpstr>Necesario para empezar</vt:lpstr>
      <vt:lpstr>NODE JS</vt:lpstr>
      <vt:lpstr>ANGULAR CLI</vt:lpstr>
      <vt:lpstr>TYPESCRIPT</vt:lpstr>
      <vt:lpstr>IDE: VISUAL STUDIO CODE</vt:lpstr>
      <vt:lpstr>HOLA ANGULAR</vt:lpstr>
      <vt:lpstr>—ANGULAR CLI</vt:lpstr>
      <vt:lpstr>PEQUEÑOS PROBLEMAS</vt:lpstr>
      <vt:lpstr>—ANGULAR CLI</vt:lpstr>
      <vt:lpstr>—ANGULAR CLI</vt:lpstr>
      <vt:lpstr>Ficheros de interés</vt:lpstr>
      <vt:lpstr>Ficheros de interés</vt:lpstr>
      <vt:lpstr>app.module.ts</vt:lpstr>
      <vt:lpstr>app.module.ts</vt:lpstr>
      <vt:lpstr>app.component</vt:lpstr>
      <vt:lpstr>app.component</vt:lpstr>
      <vt:lpstr>app.component</vt:lpstr>
      <vt:lpstr>Creación de modules y componentes</vt:lpstr>
      <vt:lpstr>¿POR DONDE EMPEZAR?</vt:lpstr>
      <vt:lpstr>Creación de module</vt:lpstr>
      <vt:lpstr>Creamos el module shared y si no está lo ponemos en app.module</vt:lpstr>
      <vt:lpstr>Creamos un componente dentro de shared</vt:lpstr>
      <vt:lpstr>¿YA ESTÁ?</vt:lpstr>
      <vt:lpstr>Modificamos el html inicial y damos a npm start</vt:lpstr>
      <vt:lpstr>¿QUÉ ESTA PASANDO?</vt:lpstr>
      <vt:lpstr>Añadimos la propiedad exports con dicho componente y volvemos a npm start</vt:lpstr>
      <vt:lpstr>EJERCICIO!</vt:lpstr>
      <vt:lpstr>¿Por qué funciona sin export?  Funciona porque lo utiliza internamente stocks y es parte del modulo donde se ha declarado y no se utiliza fuera de este modulo</vt:lpstr>
      <vt:lpstr>Entendiendo conceptos</vt:lpstr>
      <vt:lpstr>ENTENDIENDO DATA BINDING</vt:lpstr>
      <vt:lpstr>ENTENDIENDO DATA BINDING</vt:lpstr>
      <vt:lpstr>Vamos a implementarlo en nuestro código</vt:lpstr>
      <vt:lpstr>ENTENDIENDO PROPERTY BINDING</vt:lpstr>
      <vt:lpstr>Vamos a implementarlo en nuestro código</vt:lpstr>
      <vt:lpstr>ENTENDIENDO PROPERTY BINDING</vt:lpstr>
      <vt:lpstr>ENTENDIENDO PROPERTY BINDING</vt:lpstr>
      <vt:lpstr>ENTENDIENDO PROPERTY BINDING</vt:lpstr>
      <vt:lpstr>ENTENDIENDO EVENT BINDING</vt:lpstr>
      <vt:lpstr>Vamos a implementarlo en nuestro código</vt:lpstr>
      <vt:lpstr>Otra opción</vt:lpstr>
      <vt:lpstr>ENTENDIENDO EVENT BINDING</vt:lpstr>
      <vt:lpstr>USO DE MODELS</vt:lpstr>
      <vt:lpstr>Vamos a implementarlo en nuestro código</vt:lpstr>
      <vt:lpstr>EJERCICIO PARA TERMINAR PARTE 1</vt:lpstr>
      <vt:lpstr>EJERCICIO PARA TERMINAR PARTE 1</vt:lpstr>
      <vt:lpstr>AHORA A POR LA PARTE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FUNDAMENTALS</dc:title>
  <dc:creator>Alejandro Coves Vives</dc:creator>
  <cp:lastModifiedBy>Alejandro Coves Vives</cp:lastModifiedBy>
  <cp:revision>77</cp:revision>
  <dcterms:modified xsi:type="dcterms:W3CDTF">2020-05-18T13:30:06Z</dcterms:modified>
</cp:coreProperties>
</file>